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55"/>
  </p:notesMasterIdLst>
  <p:sldIdLst>
    <p:sldId id="270" r:id="rId3"/>
    <p:sldId id="271" r:id="rId4"/>
    <p:sldId id="291" r:id="rId5"/>
    <p:sldId id="290" r:id="rId6"/>
    <p:sldId id="339" r:id="rId7"/>
    <p:sldId id="343" r:id="rId8"/>
    <p:sldId id="261" r:id="rId9"/>
    <p:sldId id="380" r:id="rId10"/>
    <p:sldId id="382" r:id="rId11"/>
    <p:sldId id="381" r:id="rId12"/>
    <p:sldId id="275" r:id="rId13"/>
    <p:sldId id="350" r:id="rId14"/>
    <p:sldId id="351" r:id="rId15"/>
    <p:sldId id="352" r:id="rId16"/>
    <p:sldId id="359" r:id="rId17"/>
    <p:sldId id="362" r:id="rId18"/>
    <p:sldId id="363" r:id="rId19"/>
    <p:sldId id="364" r:id="rId20"/>
    <p:sldId id="368" r:id="rId21"/>
    <p:sldId id="342" r:id="rId22"/>
    <p:sldId id="375" r:id="rId23"/>
    <p:sldId id="372" r:id="rId24"/>
    <p:sldId id="373" r:id="rId25"/>
    <p:sldId id="374" r:id="rId26"/>
    <p:sldId id="376" r:id="rId27"/>
    <p:sldId id="377" r:id="rId28"/>
    <p:sldId id="378" r:id="rId29"/>
    <p:sldId id="379" r:id="rId30"/>
    <p:sldId id="369" r:id="rId31"/>
    <p:sldId id="349" r:id="rId32"/>
    <p:sldId id="386" r:id="rId33"/>
    <p:sldId id="387" r:id="rId34"/>
    <p:sldId id="392" r:id="rId35"/>
    <p:sldId id="388" r:id="rId36"/>
    <p:sldId id="389" r:id="rId37"/>
    <p:sldId id="390" r:id="rId38"/>
    <p:sldId id="391" r:id="rId39"/>
    <p:sldId id="394" r:id="rId40"/>
    <p:sldId id="395" r:id="rId41"/>
    <p:sldId id="396" r:id="rId42"/>
    <p:sldId id="397" r:id="rId43"/>
    <p:sldId id="393" r:id="rId44"/>
    <p:sldId id="399" r:id="rId45"/>
    <p:sldId id="287" r:id="rId46"/>
    <p:sldId id="384" r:id="rId47"/>
    <p:sldId id="367" r:id="rId48"/>
    <p:sldId id="366" r:id="rId49"/>
    <p:sldId id="370" r:id="rId50"/>
    <p:sldId id="302" r:id="rId51"/>
    <p:sldId id="371" r:id="rId52"/>
    <p:sldId id="385" r:id="rId53"/>
    <p:sldId id="30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CAA"/>
    <a:srgbClr val="840100"/>
    <a:srgbClr val="D2DAE7"/>
    <a:srgbClr val="EDF0F9"/>
    <a:srgbClr val="D2CBE7"/>
    <a:srgbClr val="C0C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69208" autoAdjust="0"/>
  </p:normalViewPr>
  <p:slideViewPr>
    <p:cSldViewPr showGuides="1">
      <p:cViewPr>
        <p:scale>
          <a:sx n="200" d="100"/>
          <a:sy n="200" d="100"/>
        </p:scale>
        <p:origin x="3636" y="45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41BAFC-0E3D-41B5-B485-A91E459872C2}" type="datetimeFigureOut">
              <a:rPr lang="en-US" smtClean="0"/>
              <a:t>10/27/2016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70846-FAF5-4305-A117-E4B050E71DD6}" type="slidenum">
              <a:rPr lang="en-US" smtClean="0"/>
              <a:t>‹#›</a:t>
            </a:fld>
            <a:endParaRPr lang="en-US" dirty="0"/>
          </a:p>
        </p:txBody>
      </p:sp>
    </p:spTree>
    <p:extLst>
      <p:ext uri="{BB962C8B-B14F-4D97-AF65-F5344CB8AC3E}">
        <p14:creationId xmlns:p14="http://schemas.microsoft.com/office/powerpoint/2010/main" val="310911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Flashed to show</a:t>
            </a:r>
            <a:r>
              <a:rPr lang="en-US" baseline="0" dirty="0" smtClean="0"/>
              <a:t> size of team</a:t>
            </a:r>
          </a:p>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2</a:t>
            </a:fld>
            <a:endParaRPr lang="en-US" dirty="0"/>
          </a:p>
        </p:txBody>
      </p:sp>
    </p:spTree>
    <p:extLst>
      <p:ext uri="{BB962C8B-B14F-4D97-AF65-F5344CB8AC3E}">
        <p14:creationId xmlns:p14="http://schemas.microsoft.com/office/powerpoint/2010/main" val="6166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smtClean="0"/>
              <a:t>DG develops new neurons throughout life:  New neurons—Broadly tuned; Mature neurons—Tightly tuned</a:t>
            </a:r>
          </a:p>
          <a:p>
            <a:r>
              <a:rPr lang="en-US" dirty="0" smtClean="0"/>
              <a:t>Looking at hippocampus and formalizing algorithms based on hippocampus for CAM and temporal pattern recognition; 1</a:t>
            </a:r>
            <a:r>
              <a:rPr lang="en-US" baseline="30000" dirty="0" smtClean="0"/>
              <a:t>st</a:t>
            </a:r>
            <a:r>
              <a:rPr lang="en-US" dirty="0" smtClean="0"/>
              <a:t> example – W. Severa</a:t>
            </a:r>
            <a:r>
              <a:rPr lang="en-US" baseline="0" dirty="0" smtClean="0"/>
              <a:t>; NG inspired sparse coding problem – purple (known data and existing code), broad code (pink bubbles) cover more space; heterogeneous code of tightly-tuned code (purple) and broad code (pink) will enable you to cover all data;</a:t>
            </a:r>
          </a:p>
          <a:p>
            <a:r>
              <a:rPr lang="en-US" baseline="0" dirty="0" smtClean="0"/>
              <a:t>Upshot: brain has an ability to encode novel information by utilizing </a:t>
            </a:r>
          </a:p>
          <a:p>
            <a:endParaRPr lang="en-US" dirty="0" smtClean="0"/>
          </a:p>
          <a:p>
            <a:r>
              <a:rPr lang="en-US" dirty="0" smtClean="0"/>
              <a:t>Left shows stained new cells</a:t>
            </a:r>
            <a:r>
              <a:rPr lang="en-US" baseline="0" dirty="0" smtClean="0"/>
              <a:t> forming with </a:t>
            </a:r>
            <a:r>
              <a:rPr lang="en-US" baseline="0" dirty="0" err="1" smtClean="0"/>
              <a:t>abilty</a:t>
            </a:r>
            <a:r>
              <a:rPr lang="en-US" baseline="0" dirty="0" smtClean="0"/>
              <a:t> to learn new information</a:t>
            </a:r>
          </a:p>
          <a:p>
            <a:r>
              <a:rPr lang="en-US" baseline="0" dirty="0" smtClean="0"/>
              <a:t>New neurons can’t cover all space, so best model is to fully utilize narrow mature neurons with broad new </a:t>
            </a:r>
            <a:r>
              <a:rPr lang="en-US" baseline="0" dirty="0" err="1" smtClean="0"/>
              <a:t>neorons</a:t>
            </a:r>
            <a:r>
              <a:rPr lang="en-US" baseline="0" dirty="0" smtClean="0"/>
              <a:t> to cover the information space</a:t>
            </a:r>
          </a:p>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14</a:t>
            </a:fld>
            <a:endParaRPr lang="en-US" dirty="0"/>
          </a:p>
        </p:txBody>
      </p:sp>
    </p:spTree>
    <p:extLst>
      <p:ext uri="{BB962C8B-B14F-4D97-AF65-F5344CB8AC3E}">
        <p14:creationId xmlns:p14="http://schemas.microsoft.com/office/powerpoint/2010/main" val="2508000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Experimental computational paradigm</a:t>
            </a:r>
            <a:r>
              <a:rPr lang="en-US" baseline="0" dirty="0" smtClean="0"/>
              <a:t> to explore implications of mixed coding &amp; neurogenesis </a:t>
            </a:r>
          </a:p>
          <a:p>
            <a:r>
              <a:rPr lang="en-US" baseline="0" dirty="0" err="1" smtClean="0"/>
              <a:t>Hippocamous</a:t>
            </a:r>
            <a:r>
              <a:rPr lang="en-US" baseline="0" dirty="0" smtClean="0"/>
              <a:t> does not have perfect </a:t>
            </a:r>
            <a:r>
              <a:rPr lang="en-US" baseline="0" dirty="0" err="1" smtClean="0"/>
              <a:t>resoluation</a:t>
            </a:r>
            <a:r>
              <a:rPr lang="en-US" baseline="0" dirty="0" smtClean="0"/>
              <a:t>; Bottom row – small circles are neurons that only fire when hit (older neurons – mature, tightly tuned); large circles are immature neurons;</a:t>
            </a:r>
          </a:p>
          <a:p>
            <a:r>
              <a:rPr lang="en-US" baseline="0" dirty="0" smtClean="0"/>
              <a:t>Had large number of sample paths for complete coverage of the field;</a:t>
            </a:r>
          </a:p>
          <a:p>
            <a:r>
              <a:rPr lang="en-US" sz="1200" b="0" i="0" u="none" strike="noStrike" kern="1200" baseline="0" dirty="0" smtClean="0">
                <a:solidFill>
                  <a:schemeClr val="tx1"/>
                </a:solidFill>
                <a:latin typeface="+mn-lt"/>
                <a:ea typeface="+mn-ea"/>
                <a:cs typeface="+mn-cs"/>
              </a:rPr>
              <a:t>This experimental paradigm allows us to generate neural spiking outputs which we can then run our compression techniques on to approximate the information content in a controlled manner</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40678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5237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Autoencoder</a:t>
            </a:r>
            <a:r>
              <a:rPr lang="en-US" dirty="0" smtClean="0"/>
              <a:t>: feeding in digits to convert</a:t>
            </a:r>
            <a:r>
              <a:rPr lang="en-US" baseline="0" dirty="0" smtClean="0"/>
              <a:t> to a known representation.</a:t>
            </a:r>
          </a:p>
          <a:p>
            <a:r>
              <a:rPr lang="en-US" baseline="0" dirty="0" smtClean="0"/>
              <a:t>Trained for 7 and 1</a:t>
            </a:r>
          </a:p>
          <a:p>
            <a:r>
              <a:rPr lang="en-US" baseline="0" dirty="0" smtClean="0"/>
              <a:t>Each row is training on the next digits, see </a:t>
            </a:r>
            <a:r>
              <a:rPr lang="en-US" baseline="0" dirty="0" err="1" smtClean="0"/>
              <a:t>degredataion</a:t>
            </a:r>
            <a:r>
              <a:rPr lang="en-US" baseline="0" dirty="0" smtClean="0"/>
              <a:t> of old learned.</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17</a:t>
            </a:fld>
            <a:endParaRPr lang="en-US" dirty="0"/>
          </a:p>
        </p:txBody>
      </p:sp>
    </p:spTree>
    <p:extLst>
      <p:ext uri="{BB962C8B-B14F-4D97-AF65-F5344CB8AC3E}">
        <p14:creationId xmlns:p14="http://schemas.microsoft.com/office/powerpoint/2010/main" val="356146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most features do</a:t>
            </a:r>
            <a:r>
              <a:rPr lang="en-US" baseline="0" dirty="0" smtClean="0"/>
              <a:t> not degrade as intelligent augmentation of infrastructure </a:t>
            </a:r>
            <a:r>
              <a:rPr lang="en-US" baseline="0" dirty="0" err="1" smtClean="0"/>
              <a:t>theat</a:t>
            </a:r>
            <a:r>
              <a:rPr lang="en-US" baseline="0" dirty="0" smtClean="0"/>
              <a:t> model neurogenesis.</a:t>
            </a:r>
          </a:p>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18</a:t>
            </a:fld>
            <a:endParaRPr lang="en-US" dirty="0"/>
          </a:p>
        </p:txBody>
      </p:sp>
    </p:spTree>
    <p:extLst>
      <p:ext uri="{BB962C8B-B14F-4D97-AF65-F5344CB8AC3E}">
        <p14:creationId xmlns:p14="http://schemas.microsoft.com/office/powerpoint/2010/main" val="1098046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906533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Arial" panose="020B0604020202020204" pitchFamily="34" charset="0"/>
                <a:cs typeface="Arial" panose="020B0604020202020204" pitchFamily="34" charset="0"/>
              </a:rPr>
              <a:t>Identification of file types using entropy, symbol distribution, and PSD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latin typeface="Arial" panose="020B0604020202020204" pitchFamily="34" charset="0"/>
                <a:cs typeface="Arial" panose="020B0604020202020204" pitchFamily="34" charset="0"/>
              </a:rPr>
              <a:t>Combined → 97.44% accuracy</a:t>
            </a:r>
            <a:endParaRPr lang="en-US" sz="1200" dirty="0" smtClean="0">
              <a:latin typeface="Arial" panose="020B0604020202020204" pitchFamily="34" charset="0"/>
              <a:cs typeface="Arial" panose="020B0604020202020204" pitchFamily="34" charset="0"/>
            </a:endParaRPr>
          </a:p>
          <a:p>
            <a:pPr marL="685800" lvl="1" indent="-228600">
              <a:buFont typeface="Arial" panose="020B0604020202020204" pitchFamily="34" charset="0"/>
              <a:buAutoNum type="arabicPeriod"/>
            </a:pPr>
            <a:r>
              <a:rPr lang="en-US" sz="1200" dirty="0" smtClean="0">
                <a:latin typeface="Arial" panose="020B0604020202020204" pitchFamily="34" charset="0"/>
                <a:cs typeface="Arial" panose="020B0604020202020204" pitchFamily="34" charset="0"/>
              </a:rPr>
              <a:t>Feed-forward neural network,</a:t>
            </a:r>
            <a:r>
              <a:rPr lang="en-US" sz="1200" baseline="0" dirty="0" smtClean="0">
                <a:latin typeface="Arial" panose="020B0604020202020204" pitchFamily="34" charset="0"/>
                <a:cs typeface="Arial" panose="020B0604020202020204" pitchFamily="34" charset="0"/>
              </a:rPr>
              <a:t> supervised learning </a:t>
            </a:r>
            <a:r>
              <a:rPr lang="en-US" sz="1200" dirty="0" smtClean="0">
                <a:latin typeface="Arial" panose="020B0604020202020204" pitchFamily="34" charset="0"/>
                <a:cs typeface="Arial" panose="020B0604020202020204" pitchFamily="34" charset="0"/>
              </a:rPr>
              <a:t>–</a:t>
            </a:r>
            <a:r>
              <a:rPr lang="en-US" sz="1200" baseline="0" dirty="0" smtClean="0">
                <a:latin typeface="Arial" panose="020B0604020202020204" pitchFamily="34" charset="0"/>
                <a:cs typeface="Arial" panose="020B0604020202020204" pitchFamily="34" charset="0"/>
              </a:rPr>
              <a:t> output layer has a softmax activation</a:t>
            </a:r>
          </a:p>
          <a:p>
            <a:pPr marL="685800" lvl="1" indent="-228600">
              <a:buFont typeface="Arial" panose="020B0604020202020204" pitchFamily="34" charset="0"/>
              <a:buAutoNum type="arabicPeriod"/>
            </a:pPr>
            <a:r>
              <a:rPr lang="en-US" dirty="0" smtClean="0">
                <a:latin typeface="Arial" panose="020B0604020202020204" pitchFamily="34" charset="0"/>
                <a:cs typeface="Arial" panose="020B0604020202020204" pitchFamily="34" charset="0"/>
              </a:rPr>
              <a:t>H – sliding window</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entropyv</a:t>
            </a:r>
            <a:r>
              <a:rPr lang="en-US" baseline="0" dirty="0" smtClean="0">
                <a:latin typeface="Arial" panose="020B0604020202020204" pitchFamily="34" charset="0"/>
                <a:cs typeface="Arial" panose="020B0604020202020204" pitchFamily="34" charset="0"/>
              </a:rPr>
              <a:t>, P – distribution of byte values, </a:t>
            </a:r>
            <a:r>
              <a:rPr lang="en-US" dirty="0" smtClean="0">
                <a:latin typeface="Arial" panose="020B0604020202020204" pitchFamily="34" charset="0"/>
                <a:cs typeface="Arial" panose="020B0604020202020204" pitchFamily="34" charset="0"/>
              </a:rPr>
              <a:t>S(w) - power spectral density</a:t>
            </a:r>
          </a:p>
          <a:p>
            <a:pPr marL="685800" lvl="1" indent="-228600">
              <a:buFont typeface="Arial" panose="020B0604020202020204" pitchFamily="34" charset="0"/>
              <a:buAutoNum type="arabicPeriod"/>
            </a:pPr>
            <a:endParaRPr lang="en-US" dirty="0" smtClean="0">
              <a:latin typeface="Arial" panose="020B0604020202020204" pitchFamily="34" charset="0"/>
              <a:cs typeface="Arial" panose="020B0604020202020204" pitchFamily="34" charset="0"/>
            </a:endParaRPr>
          </a:p>
          <a:p>
            <a:pPr marL="685800" lvl="1" indent="-228600">
              <a:buFont typeface="Arial" panose="020B0604020202020204" pitchFamily="34" charset="0"/>
              <a:buAutoNum type="arabicPeriod"/>
            </a:pPr>
            <a:endParaRPr lang="en-US" dirty="0" smtClean="0">
              <a:latin typeface="Arial" panose="020B0604020202020204" pitchFamily="34" charset="0"/>
              <a:cs typeface="Arial" panose="020B0604020202020204" pitchFamily="34" charset="0"/>
            </a:endParaRPr>
          </a:p>
          <a:p>
            <a:pPr marL="685800" lvl="1" indent="-228600">
              <a:buFont typeface="Arial" panose="020B0604020202020204" pitchFamily="34" charset="0"/>
              <a:buAutoNum type="arabicPeriod"/>
            </a:pPr>
            <a:r>
              <a:rPr lang="en-US" dirty="0" smtClean="0">
                <a:latin typeface="Arial" panose="020B0604020202020204" pitchFamily="34" charset="0"/>
                <a:cs typeface="Arial" panose="020B0604020202020204" pitchFamily="34" charset="0"/>
              </a:rPr>
              <a:t>4500 files, stripped headers, </a:t>
            </a:r>
          </a:p>
          <a:p>
            <a:pPr marL="685800" lvl="1" indent="-228600">
              <a:buFont typeface="Arial" panose="020B0604020202020204" pitchFamily="34" charset="0"/>
              <a:buAutoNum type="arabicPeriod"/>
            </a:pPr>
            <a:r>
              <a:rPr lang="en-US" dirty="0" smtClean="0">
                <a:latin typeface="Arial" panose="020B0604020202020204" pitchFamily="34" charset="0"/>
                <a:cs typeface="Arial" panose="020B0604020202020204" pitchFamily="34" charset="0"/>
              </a:rPr>
              <a:t>Found 3 features</a:t>
            </a:r>
            <a:r>
              <a:rPr lang="en-US" baseline="0" dirty="0" smtClean="0">
                <a:latin typeface="Arial" panose="020B0604020202020204" pitchFamily="34" charset="0"/>
                <a:cs typeface="Arial" panose="020B0604020202020204" pitchFamily="34" charset="0"/>
              </a:rPr>
              <a:t> that when fed into the network, provided best categorization.</a:t>
            </a:r>
          </a:p>
          <a:p>
            <a:pPr marL="685800" lvl="1" indent="-228600">
              <a:buFont typeface="Arial" panose="020B0604020202020204" pitchFamily="34" charset="0"/>
              <a:buAutoNum type="arabicPeriod"/>
            </a:pPr>
            <a:r>
              <a:rPr lang="en-US" baseline="0" dirty="0" smtClean="0">
                <a:latin typeface="Arial" panose="020B0604020202020204" pitchFamily="34" charset="0"/>
                <a:cs typeface="Arial" panose="020B0604020202020204" pitchFamily="34" charset="0"/>
              </a:rPr>
              <a:t>This is supervised learning</a:t>
            </a:r>
          </a:p>
          <a:p>
            <a:pPr marL="685800" lvl="1" indent="-228600">
              <a:buFont typeface="Arial" panose="020B0604020202020204" pitchFamily="34" charset="0"/>
              <a:buAutoNum type="arabicPeriod"/>
            </a:pPr>
            <a:endParaRPr lang="en-US" baseline="0" dirty="0" smtClean="0">
              <a:latin typeface="Arial" panose="020B0604020202020204" pitchFamily="34" charset="0"/>
              <a:cs typeface="Arial" panose="020B0604020202020204" pitchFamily="34" charset="0"/>
            </a:endParaRPr>
          </a:p>
          <a:p>
            <a:pPr marL="685800" lvl="1" indent="-228600">
              <a:buFont typeface="Arial" panose="020B0604020202020204" pitchFamily="34" charset="0"/>
              <a:buAutoNum type="arabicPeriod"/>
            </a:pPr>
            <a:r>
              <a:rPr lang="en-US" baseline="0" dirty="0" smtClean="0">
                <a:latin typeface="Arial" panose="020B0604020202020204" pitchFamily="34" charset="0"/>
                <a:cs typeface="Arial" panose="020B0604020202020204" pitchFamily="34" charset="0"/>
              </a:rPr>
              <a:t>Deep learning (based on neural understand) mechanism applied to our cyber space</a:t>
            </a:r>
            <a:endParaRPr lang="en-US" dirty="0"/>
          </a:p>
        </p:txBody>
      </p:sp>
      <p:sp>
        <p:nvSpPr>
          <p:cNvPr id="4" name="Slide Number Placeholder 3"/>
          <p:cNvSpPr>
            <a:spLocks noGrp="1"/>
          </p:cNvSpPr>
          <p:nvPr>
            <p:ph type="sldNum" sz="quarter" idx="10"/>
          </p:nvPr>
        </p:nvSpPr>
        <p:spPr/>
        <p:txBody>
          <a:bodyPr/>
          <a:lstStyle/>
          <a:p>
            <a:fld id="{F0885598-88BE-4733-9844-D76FD9ACE1F7}" type="slidenum">
              <a:rPr lang="en-US" smtClean="0"/>
              <a:t>20</a:t>
            </a:fld>
            <a:endParaRPr lang="en-US" dirty="0"/>
          </a:p>
        </p:txBody>
      </p:sp>
    </p:spTree>
    <p:extLst>
      <p:ext uri="{BB962C8B-B14F-4D97-AF65-F5344CB8AC3E}">
        <p14:creationId xmlns:p14="http://schemas.microsoft.com/office/powerpoint/2010/main" val="4144958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0653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22</a:t>
            </a:fld>
            <a:endParaRPr lang="en-US" dirty="0"/>
          </a:p>
        </p:txBody>
      </p:sp>
    </p:spTree>
    <p:extLst>
      <p:ext uri="{BB962C8B-B14F-4D97-AF65-F5344CB8AC3E}">
        <p14:creationId xmlns:p14="http://schemas.microsoft.com/office/powerpoint/2010/main" val="313264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TPU is a policy engine.  Allows unstructured data input and</a:t>
            </a:r>
            <a:r>
              <a:rPr lang="en-US" baseline="0" dirty="0" smtClean="0"/>
              <a:t> efficiently searches all data </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23</a:t>
            </a:fld>
            <a:endParaRPr lang="en-US" dirty="0"/>
          </a:p>
        </p:txBody>
      </p:sp>
    </p:spTree>
    <p:extLst>
      <p:ext uri="{BB962C8B-B14F-4D97-AF65-F5344CB8AC3E}">
        <p14:creationId xmlns:p14="http://schemas.microsoft.com/office/powerpoint/2010/main" val="4208994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0" dirty="0" smtClean="0">
                <a:latin typeface="+mn-lt"/>
              </a:rPr>
              <a:t>Well-defined data, closed-form equations: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0" dirty="0" smtClean="0">
                <a:latin typeface="+mn-lt"/>
              </a:rPr>
              <a:t>relies on deterministic equations to evaluate well-defined and well-behaved problems with typically static boundary conditions:</a:t>
            </a:r>
          </a:p>
          <a:p>
            <a:endParaRPr lang="en-US" sz="1200" kern="0" dirty="0" smtClean="0">
              <a:latin typeface="+mn-lt"/>
            </a:endParaRPr>
          </a:p>
          <a:p>
            <a:r>
              <a:rPr lang="en-US" sz="1200" kern="0" dirty="0" smtClean="0">
                <a:latin typeface="+mn-lt"/>
              </a:rPr>
              <a:t>Non-uniform </a:t>
            </a:r>
            <a:r>
              <a:rPr lang="en-US" sz="1200" kern="0" dirty="0" err="1" smtClean="0">
                <a:latin typeface="+mn-lt"/>
              </a:rPr>
              <a:t>opbjects</a:t>
            </a:r>
            <a:r>
              <a:rPr lang="en-US" sz="1200" kern="0" dirty="0" smtClean="0">
                <a:latin typeface="+mn-lt"/>
              </a:rPr>
              <a:t> need </a:t>
            </a:r>
            <a:r>
              <a:rPr lang="en-US" sz="1200" kern="0" dirty="0" err="1" smtClean="0">
                <a:latin typeface="+mn-lt"/>
              </a:rPr>
              <a:t>taining</a:t>
            </a:r>
            <a:r>
              <a:rPr lang="en-US" sz="1200" kern="0" dirty="0" smtClean="0">
                <a:latin typeface="+mn-lt"/>
              </a:rPr>
              <a:t> and data</a:t>
            </a:r>
            <a:r>
              <a:rPr lang="en-US" sz="1200" kern="0" baseline="0" dirty="0" smtClean="0">
                <a:latin typeface="+mn-lt"/>
              </a:rPr>
              <a:t> analysis (statistical matching)</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3</a:t>
            </a:fld>
            <a:endParaRPr lang="en-US" dirty="0"/>
          </a:p>
        </p:txBody>
      </p:sp>
    </p:spTree>
    <p:extLst>
      <p:ext uri="{BB962C8B-B14F-4D97-AF65-F5344CB8AC3E}">
        <p14:creationId xmlns:p14="http://schemas.microsoft.com/office/powerpoint/2010/main" val="162669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3FDD9-409A-4F68-9CD7-3FE15C3087AD}" type="slidenum">
              <a:rPr lang="en-US" smtClean="0"/>
              <a:t>25</a:t>
            </a:fld>
            <a:endParaRPr lang="en-US"/>
          </a:p>
        </p:txBody>
      </p:sp>
    </p:spTree>
    <p:extLst>
      <p:ext uri="{BB962C8B-B14F-4D97-AF65-F5344CB8AC3E}">
        <p14:creationId xmlns:p14="http://schemas.microsoft.com/office/powerpoint/2010/main" val="141984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49086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 and</a:t>
            </a:r>
            <a:r>
              <a:rPr lang="en-US" baseline="0" dirty="0" smtClean="0"/>
              <a:t> G are our two datasets for which to compute their cross-correlation (convolution). A = inner neurons compute the inner product; B = integrators that collect spikes; scheduling neuron fires </a:t>
            </a:r>
            <a:r>
              <a:rPr lang="en-US" baseline="0" dirty="0" err="1" smtClean="0"/>
              <a:t>timesteps</a:t>
            </a:r>
            <a:r>
              <a:rPr lang="en-US" baseline="0" dirty="0" smtClean="0"/>
              <a:t> to B; first neuron in B to fire will be the delay that corresponds to the greatest overlap;</a:t>
            </a:r>
          </a:p>
          <a:p>
            <a:r>
              <a:rPr lang="en-US" baseline="0" dirty="0" smtClean="0"/>
              <a:t>Fourier transform – O(</a:t>
            </a:r>
            <a:r>
              <a:rPr lang="en-US" baseline="0" dirty="0" err="1" smtClean="0"/>
              <a:t>nlogn</a:t>
            </a:r>
            <a:r>
              <a:rPr lang="en-US" baseline="0" dirty="0" smtClean="0"/>
              <a:t>); Theoretically we can do this computation in constant time; do pairwise comparison for constant time to calculate maximum; and perform this with lower energy;</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30</a:t>
            </a:fld>
            <a:endParaRPr lang="en-US" dirty="0"/>
          </a:p>
        </p:txBody>
      </p:sp>
    </p:spTree>
    <p:extLst>
      <p:ext uri="{BB962C8B-B14F-4D97-AF65-F5344CB8AC3E}">
        <p14:creationId xmlns:p14="http://schemas.microsoft.com/office/powerpoint/2010/main" val="317197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 and</a:t>
            </a:r>
            <a:r>
              <a:rPr lang="en-US" baseline="0" dirty="0" smtClean="0"/>
              <a:t> G are our two datasets for which to compute their cross-correlation (convolution). A = inner neurons compute the inner product; B = integrators that collect spikes; scheduling neuron fires </a:t>
            </a:r>
            <a:r>
              <a:rPr lang="en-US" baseline="0" dirty="0" err="1" smtClean="0"/>
              <a:t>timesteps</a:t>
            </a:r>
            <a:r>
              <a:rPr lang="en-US" baseline="0" dirty="0" smtClean="0"/>
              <a:t> to B; first neuron in B to fire will be the delay that corresponds to the greatest overlap;</a:t>
            </a:r>
          </a:p>
          <a:p>
            <a:r>
              <a:rPr lang="en-US" baseline="0" dirty="0" smtClean="0"/>
              <a:t>Fourier transform – O(</a:t>
            </a:r>
            <a:r>
              <a:rPr lang="en-US" baseline="0" dirty="0" err="1" smtClean="0"/>
              <a:t>nlogn</a:t>
            </a:r>
            <a:r>
              <a:rPr lang="en-US" baseline="0" dirty="0" smtClean="0"/>
              <a:t>); Theoretically we can do this computation in constant time; do pairwise comparison for constant time to calculate maximum; and perform this with lower energy;</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31</a:t>
            </a:fld>
            <a:endParaRPr lang="en-US" dirty="0"/>
          </a:p>
        </p:txBody>
      </p:sp>
    </p:spTree>
    <p:extLst>
      <p:ext uri="{BB962C8B-B14F-4D97-AF65-F5344CB8AC3E}">
        <p14:creationId xmlns:p14="http://schemas.microsoft.com/office/powerpoint/2010/main" val="415526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 – what should I expect next</a:t>
            </a:r>
          </a:p>
          <a:p>
            <a:r>
              <a:rPr lang="en-US" dirty="0" smtClean="0"/>
              <a:t>Concept drift – model changes over time</a:t>
            </a:r>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178760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FPGA matrix multiply acceleration</a:t>
            </a:r>
            <a:endParaRPr lang="en-US" dirty="0"/>
          </a:p>
        </p:txBody>
      </p:sp>
      <p:sp>
        <p:nvSpPr>
          <p:cNvPr id="4" name="Slide Number Placeholder 3"/>
          <p:cNvSpPr>
            <a:spLocks noGrp="1"/>
          </p:cNvSpPr>
          <p:nvPr>
            <p:ph type="sldNum" sz="quarter" idx="10"/>
          </p:nvPr>
        </p:nvSpPr>
        <p:spPr/>
        <p:txBody>
          <a:bodyPr/>
          <a:lstStyle/>
          <a:p>
            <a:fld id="{F2634FD6-799D-4603-B80E-CFFFE8388B93}" type="slidenum">
              <a:rPr lang="en-US" smtClean="0"/>
              <a:t>46</a:t>
            </a:fld>
            <a:endParaRPr lang="en-US"/>
          </a:p>
        </p:txBody>
      </p:sp>
    </p:spTree>
    <p:extLst>
      <p:ext uri="{BB962C8B-B14F-4D97-AF65-F5344CB8AC3E}">
        <p14:creationId xmlns:p14="http://schemas.microsoft.com/office/powerpoint/2010/main" val="1213803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CF9D49-EB23-4AAA-A503-AB2010061AA7}" type="slidenum">
              <a:rPr lang="en-US" smtClean="0"/>
              <a:t>47</a:t>
            </a:fld>
            <a:endParaRPr lang="en-US"/>
          </a:p>
        </p:txBody>
      </p:sp>
    </p:spTree>
    <p:extLst>
      <p:ext uri="{BB962C8B-B14F-4D97-AF65-F5344CB8AC3E}">
        <p14:creationId xmlns:p14="http://schemas.microsoft.com/office/powerpoint/2010/main" val="2613656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smtClean="0">
                <a:latin typeface="Arial" panose="020B0604020202020204" pitchFamily="34" charset="0"/>
                <a:cs typeface="Arial" panose="020B0604020202020204" pitchFamily="34" charset="0"/>
              </a:rPr>
              <a:t>Left: Heat flow model of filamentary resistive switching in Ta</a:t>
            </a:r>
            <a:r>
              <a:rPr lang="en-US" sz="1200" baseline="-25000" dirty="0" smtClean="0">
                <a:latin typeface="Arial" panose="020B0604020202020204" pitchFamily="34" charset="0"/>
                <a:cs typeface="Arial" panose="020B0604020202020204" pitchFamily="34" charset="0"/>
              </a:rPr>
              <a:t>x</a:t>
            </a:r>
            <a:r>
              <a:rPr lang="en-US" sz="1200" dirty="0" smtClean="0">
                <a:latin typeface="Arial" panose="020B0604020202020204" pitchFamily="34" charset="0"/>
                <a:cs typeface="Arial" panose="020B0604020202020204" pitchFamily="34" charset="0"/>
              </a:rPr>
              <a:t>O</a:t>
            </a:r>
            <a:r>
              <a:rPr lang="en-US" sz="1200" baseline="-25000" dirty="0" smtClean="0">
                <a:latin typeface="Arial" panose="020B0604020202020204" pitchFamily="34" charset="0"/>
                <a:cs typeface="Arial" panose="020B0604020202020204" pitchFamily="34" charset="0"/>
              </a:rPr>
              <a:t>y</a:t>
            </a:r>
            <a:r>
              <a:rPr lang="en-US" sz="1200" dirty="0" smtClean="0">
                <a:latin typeface="Arial" panose="020B0604020202020204" pitchFamily="34" charset="0"/>
                <a:cs typeface="Arial" panose="020B0604020202020204" pitchFamily="34" charset="0"/>
              </a:rPr>
              <a:t> films;</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Model has been demonstrated to apply to a range of resistive switching materials from other labs (HfO</a:t>
            </a:r>
            <a:r>
              <a:rPr lang="en-US" sz="1200" baseline="-25000" dirty="0" smtClean="0">
                <a:latin typeface="Arial" panose="020B0604020202020204" pitchFamily="34" charset="0"/>
                <a:cs typeface="Arial" panose="020B0604020202020204" pitchFamily="34" charset="0"/>
              </a:rPr>
              <a:t>x</a:t>
            </a:r>
            <a:r>
              <a:rPr lang="en-US" sz="1200" dirty="0" smtClean="0">
                <a:latin typeface="Arial" panose="020B0604020202020204" pitchFamily="34" charset="0"/>
                <a:cs typeface="Arial" panose="020B0604020202020204" pitchFamily="34" charset="0"/>
              </a:rPr>
              <a:t>, TiO</a:t>
            </a:r>
            <a:r>
              <a:rPr lang="en-US" sz="1200" baseline="-25000" dirty="0" smtClean="0">
                <a:latin typeface="Arial" panose="020B0604020202020204" pitchFamily="34" charset="0"/>
                <a:cs typeface="Arial" panose="020B0604020202020204" pitchFamily="34" charset="0"/>
              </a:rPr>
              <a:t>x</a:t>
            </a:r>
            <a:r>
              <a:rPr lang="en-US" sz="1200" dirty="0" smtClean="0">
                <a:latin typeface="Arial" panose="020B0604020202020204" pitchFamily="34" charset="0"/>
                <a:cs typeface="Arial" panose="020B0604020202020204" pitchFamily="34" charset="0"/>
              </a:rPr>
              <a:t>, HfO</a:t>
            </a:r>
            <a:r>
              <a:rPr lang="en-US" sz="1200" baseline="-25000" dirty="0" smtClean="0">
                <a:latin typeface="Arial" panose="020B0604020202020204" pitchFamily="34" charset="0"/>
                <a:cs typeface="Arial" panose="020B0604020202020204" pitchFamily="34" charset="0"/>
              </a:rPr>
              <a:t>x</a:t>
            </a:r>
            <a:r>
              <a:rPr lang="en-US" sz="1200" dirty="0" smtClean="0">
                <a:latin typeface="Arial" panose="020B0604020202020204" pitchFamily="34" charset="0"/>
                <a:cs typeface="Arial" panose="020B0604020202020204" pitchFamily="34" charset="0"/>
              </a:rPr>
              <a:t>/ZrO</a:t>
            </a:r>
            <a:r>
              <a:rPr lang="en-US" sz="1200" baseline="-25000" dirty="0" smtClean="0">
                <a:latin typeface="Arial" panose="020B0604020202020204" pitchFamily="34" charset="0"/>
                <a:cs typeface="Arial" panose="020B0604020202020204" pitchFamily="34" charset="0"/>
              </a:rPr>
              <a:t>x</a:t>
            </a:r>
            <a:r>
              <a:rPr lang="en-US" sz="1200" dirty="0" smtClean="0">
                <a:latin typeface="Arial" panose="020B0604020202020204" pitchFamily="34" charset="0"/>
                <a:cs typeface="Arial" panose="020B0604020202020204" pitchFamily="34" charset="0"/>
              </a:rPr>
              <a:t>); Thermal</a:t>
            </a:r>
            <a:r>
              <a:rPr lang="en-US" sz="1200" baseline="0" dirty="0" smtClean="0">
                <a:latin typeface="Arial" panose="020B0604020202020204" pitchFamily="34" charset="0"/>
                <a:cs typeface="Arial" panose="020B0604020202020204" pitchFamily="34" charset="0"/>
              </a:rPr>
              <a:t> conduction in the devices are carried  out by phonons and charged carriers</a:t>
            </a:r>
          </a:p>
          <a:p>
            <a:pPr algn="just"/>
            <a:endParaRPr lang="en-US" sz="1200" baseline="0" dirty="0" smtClean="0">
              <a:latin typeface="Arial" panose="020B0604020202020204" pitchFamily="34" charset="0"/>
              <a:cs typeface="Arial" panose="020B0604020202020204" pitchFamily="34" charset="0"/>
            </a:endParaRPr>
          </a:p>
          <a:p>
            <a:pPr algn="just"/>
            <a:r>
              <a:rPr lang="en-US" sz="1200" baseline="0" dirty="0" err="1" smtClean="0">
                <a:latin typeface="Arial" panose="020B0604020202020204" pitchFamily="34" charset="0"/>
                <a:cs typeface="Arial" panose="020B0604020202020204" pitchFamily="34" charset="0"/>
              </a:rPr>
              <a:t>Tatalum</a:t>
            </a:r>
            <a:r>
              <a:rPr lang="en-US" sz="1200" baseline="0" dirty="0" smtClean="0">
                <a:latin typeface="Arial" panose="020B0604020202020204" pitchFamily="34" charset="0"/>
                <a:cs typeface="Arial" panose="020B0604020202020204" pitchFamily="34" charset="0"/>
              </a:rPr>
              <a:t> </a:t>
            </a:r>
            <a:r>
              <a:rPr lang="en-US" sz="1200" baseline="0" dirty="0" err="1" smtClean="0">
                <a:latin typeface="Arial" panose="020B0604020202020204" pitchFamily="34" charset="0"/>
                <a:cs typeface="Arial" panose="020B0604020202020204" pitchFamily="34" charset="0"/>
              </a:rPr>
              <a:t>oxcide</a:t>
            </a:r>
            <a:r>
              <a:rPr lang="en-US" sz="1200" baseline="0" dirty="0" smtClean="0">
                <a:latin typeface="Arial" panose="020B0604020202020204" pitchFamily="34" charset="0"/>
                <a:cs typeface="Arial" panose="020B0604020202020204" pitchFamily="34" charset="0"/>
              </a:rPr>
              <a:t> old bad </a:t>
            </a:r>
            <a:r>
              <a:rPr lang="en-US" sz="1200" baseline="0" dirty="0" err="1" smtClean="0">
                <a:latin typeface="Arial" panose="020B0604020202020204" pitchFamily="34" charset="0"/>
                <a:cs typeface="Arial" panose="020B0604020202020204" pitchFamily="34" charset="0"/>
              </a:rPr>
              <a:t>charactierstics</a:t>
            </a:r>
            <a:endParaRPr lang="en-US" sz="1200" baseline="0" dirty="0" smtClean="0">
              <a:latin typeface="Arial" panose="020B0604020202020204" pitchFamily="34" charset="0"/>
              <a:cs typeface="Arial" panose="020B0604020202020204" pitchFamily="34" charset="0"/>
            </a:endParaRPr>
          </a:p>
          <a:p>
            <a:pPr algn="just"/>
            <a:r>
              <a:rPr lang="en-US" sz="1200" baseline="0" dirty="0" smtClean="0">
                <a:latin typeface="Arial" panose="020B0604020202020204" pitchFamily="34" charset="0"/>
                <a:cs typeface="Arial" panose="020B0604020202020204" pitchFamily="34" charset="0"/>
              </a:rPr>
              <a:t>Lithium Cobalt </a:t>
            </a:r>
            <a:r>
              <a:rPr lang="en-US" sz="1200" baseline="0" dirty="0" err="1" smtClean="0">
                <a:latin typeface="Arial" panose="020B0604020202020204" pitchFamily="34" charset="0"/>
                <a:cs typeface="Arial" panose="020B0604020202020204" pitchFamily="34" charset="0"/>
              </a:rPr>
              <a:t>Oxcide</a:t>
            </a:r>
            <a:endParaRPr lang="en-US" sz="1200" baseline="0" dirty="0" smtClean="0">
              <a:latin typeface="Arial" panose="020B0604020202020204" pitchFamily="34" charset="0"/>
              <a:cs typeface="Arial" panose="020B0604020202020204" pitchFamily="34" charset="0"/>
            </a:endParaRPr>
          </a:p>
          <a:p>
            <a:pPr algn="just"/>
            <a:endParaRPr lang="en-US" sz="1200" baseline="0" dirty="0" smtClean="0">
              <a:latin typeface="Arial" panose="020B0604020202020204" pitchFamily="34" charset="0"/>
              <a:cs typeface="Arial" panose="020B0604020202020204" pitchFamily="34" charset="0"/>
            </a:endParaRPr>
          </a:p>
          <a:p>
            <a:pPr algn="just"/>
            <a:endParaRPr lang="en-US" sz="1200" baseline="0" dirty="0" smtClean="0">
              <a:latin typeface="Arial" panose="020B0604020202020204" pitchFamily="34" charset="0"/>
              <a:cs typeface="Arial" panose="020B0604020202020204" pitchFamily="34" charset="0"/>
            </a:endParaRPr>
          </a:p>
          <a:p>
            <a:pPr algn="just"/>
            <a:r>
              <a:rPr lang="en-US" sz="1200" baseline="0" dirty="0" smtClean="0">
                <a:latin typeface="Arial" panose="020B0604020202020204" pitchFamily="34" charset="0"/>
                <a:cs typeface="Arial" panose="020B0604020202020204" pitchFamily="34" charset="0"/>
              </a:rPr>
              <a:t>This slide needs fixing!!!!! Bottom right</a:t>
            </a:r>
          </a:p>
        </p:txBody>
      </p:sp>
      <p:sp>
        <p:nvSpPr>
          <p:cNvPr id="4" name="Slide Number Placeholder 3"/>
          <p:cNvSpPr>
            <a:spLocks noGrp="1"/>
          </p:cNvSpPr>
          <p:nvPr>
            <p:ph type="sldNum" sz="quarter" idx="10"/>
          </p:nvPr>
        </p:nvSpPr>
        <p:spPr/>
        <p:txBody>
          <a:bodyPr/>
          <a:lstStyle/>
          <a:p>
            <a:fld id="{62770846-FAF5-4305-A117-E4B050E71DD6}" type="slidenum">
              <a:rPr lang="en-US" smtClean="0"/>
              <a:t>49</a:t>
            </a:fld>
            <a:endParaRPr lang="en-US" dirty="0"/>
          </a:p>
        </p:txBody>
      </p:sp>
    </p:spTree>
    <p:extLst>
      <p:ext uri="{BB962C8B-B14F-4D97-AF65-F5344CB8AC3E}">
        <p14:creationId xmlns:p14="http://schemas.microsoft.com/office/powerpoint/2010/main" val="1878374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based on our very accurate</a:t>
            </a:r>
            <a:r>
              <a:rPr lang="en-US" baseline="0" dirty="0" smtClean="0"/>
              <a:t> simulations that we have developed from HAANA.</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50</a:t>
            </a:fld>
            <a:endParaRPr lang="en-US" dirty="0"/>
          </a:p>
        </p:txBody>
      </p:sp>
    </p:spTree>
    <p:extLst>
      <p:ext uri="{BB962C8B-B14F-4D97-AF65-F5344CB8AC3E}">
        <p14:creationId xmlns:p14="http://schemas.microsoft.com/office/powerpoint/2010/main" val="17779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Fei Fei Li – Stanford; Lillian Lee – Cornell;</a:t>
            </a:r>
          </a:p>
          <a:p>
            <a:r>
              <a:rPr lang="en-US" sz="1400" dirty="0" smtClean="0"/>
              <a:t>Diagram of multimodal Recurrent Neural Network</a:t>
            </a:r>
            <a:r>
              <a:rPr lang="en-US" sz="1400" baseline="0" dirty="0" smtClean="0"/>
              <a:t> </a:t>
            </a:r>
            <a:r>
              <a:rPr lang="en-US" sz="1400" dirty="0" smtClean="0"/>
              <a:t>generative model. The RNN takes a word, the context from previous</a:t>
            </a:r>
            <a:r>
              <a:rPr lang="en-US" sz="1400" baseline="0" dirty="0" smtClean="0"/>
              <a:t> </a:t>
            </a:r>
            <a:r>
              <a:rPr lang="en-US" sz="1400" dirty="0" smtClean="0"/>
              <a:t>time steps and defines a distribution over the next word in the</a:t>
            </a:r>
            <a:r>
              <a:rPr lang="en-US" sz="1400" baseline="0" dirty="0" smtClean="0"/>
              <a:t> </a:t>
            </a:r>
            <a:r>
              <a:rPr lang="en-US" sz="1400" dirty="0" smtClean="0"/>
              <a:t>sentence. The RNN is conditioned on the image information at the</a:t>
            </a:r>
            <a:r>
              <a:rPr lang="en-US" sz="1400" baseline="0" dirty="0" smtClean="0"/>
              <a:t> </a:t>
            </a:r>
            <a:r>
              <a:rPr lang="en-US" sz="1400" dirty="0" smtClean="0"/>
              <a:t>first time step.</a:t>
            </a:r>
          </a:p>
          <a:p>
            <a:endParaRPr lang="en-US" sz="1400" dirty="0" smtClean="0"/>
          </a:p>
          <a:p>
            <a:r>
              <a:rPr lang="en-US" sz="1400" dirty="0" err="1" smtClean="0"/>
              <a:t>Mnist</a:t>
            </a:r>
            <a:r>
              <a:rPr lang="en-US" sz="1400" dirty="0" smtClean="0"/>
              <a:t> </a:t>
            </a:r>
          </a:p>
          <a:p>
            <a:r>
              <a:rPr lang="en-US" sz="1400" dirty="0" smtClean="0"/>
              <a:t>Shallow neural network</a:t>
            </a:r>
          </a:p>
          <a:p>
            <a:endParaRPr lang="en-US" sz="1400" dirty="0" smtClean="0"/>
          </a:p>
          <a:p>
            <a:r>
              <a:rPr lang="en-US" sz="1400" dirty="0" smtClean="0"/>
              <a:t>Current</a:t>
            </a:r>
            <a:r>
              <a:rPr lang="en-US" sz="1400" baseline="0" dirty="0" smtClean="0"/>
              <a:t> problems much more difficult </a:t>
            </a:r>
            <a:r>
              <a:rPr lang="en-US" sz="1400" dirty="0" smtClean="0"/>
              <a:t>Much more complicated</a:t>
            </a:r>
            <a:r>
              <a:rPr lang="en-US" sz="1400" baseline="0" dirty="0" smtClean="0"/>
              <a:t> </a:t>
            </a:r>
            <a:r>
              <a:rPr lang="en-US" sz="1400" baseline="0" dirty="0" err="1" smtClean="0"/>
              <a:t>netowrks</a:t>
            </a:r>
            <a:r>
              <a:rPr lang="en-US" sz="1400" baseline="0" dirty="0" smtClean="0"/>
              <a:t> and attempt at labeling contexts</a:t>
            </a:r>
          </a:p>
          <a:p>
            <a:endParaRPr lang="en-US" sz="1400" baseline="0" dirty="0" smtClean="0"/>
          </a:p>
          <a:p>
            <a:r>
              <a:rPr lang="en-US" sz="1200" baseline="0" dirty="0" smtClean="0"/>
              <a:t>Just deeper network and Computationally intensive</a:t>
            </a:r>
          </a:p>
          <a:p>
            <a:endParaRPr lang="en-US" sz="1400" baseline="0" dirty="0" smtClean="0"/>
          </a:p>
        </p:txBody>
      </p:sp>
      <p:sp>
        <p:nvSpPr>
          <p:cNvPr id="4" name="Slide Number Placeholder 3"/>
          <p:cNvSpPr>
            <a:spLocks noGrp="1"/>
          </p:cNvSpPr>
          <p:nvPr>
            <p:ph type="sldNum" sz="quarter" idx="10"/>
          </p:nvPr>
        </p:nvSpPr>
        <p:spPr/>
        <p:txBody>
          <a:bodyPr/>
          <a:lstStyle/>
          <a:p>
            <a:fld id="{07E10B6F-1EF4-4B11-8456-C24D98788F7B}" type="slidenum">
              <a:rPr lang="en-US" smtClean="0"/>
              <a:pPr/>
              <a:t>4</a:t>
            </a:fld>
            <a:endParaRPr lang="en-US" dirty="0"/>
          </a:p>
        </p:txBody>
      </p:sp>
    </p:spTree>
    <p:extLst>
      <p:ext uri="{BB962C8B-B14F-4D97-AF65-F5344CB8AC3E}">
        <p14:creationId xmlns:p14="http://schemas.microsoft.com/office/powerpoint/2010/main" val="254796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Mante</a:t>
            </a:r>
            <a:r>
              <a:rPr lang="en-US" dirty="0" smtClean="0"/>
              <a:t> – motion (black),</a:t>
            </a:r>
            <a:r>
              <a:rPr lang="en-US" baseline="0" dirty="0" smtClean="0"/>
              <a:t> color (blue), context (purple) – demonstrates input selection and integration in the prefrontal cortex</a:t>
            </a:r>
            <a:endParaRPr lang="en-US" dirty="0" smtClean="0"/>
          </a:p>
          <a:p>
            <a:r>
              <a:rPr lang="en-US" dirty="0" smtClean="0"/>
              <a:t>Bayesian program learning (BPL) – one shot learning where concepts are learned with one example, and additional</a:t>
            </a:r>
            <a:r>
              <a:rPr lang="en-US" baseline="0" dirty="0" smtClean="0"/>
              <a:t> concepts can be created by assembling parts of separate but already known concepts</a:t>
            </a:r>
          </a:p>
          <a:p>
            <a:endParaRPr lang="en-US" baseline="0" dirty="0" smtClean="0"/>
          </a:p>
          <a:p>
            <a:r>
              <a:rPr lang="en-US" baseline="0" dirty="0" smtClean="0"/>
              <a:t>Motivated machine learning, probably skip</a:t>
            </a:r>
          </a:p>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5</a:t>
            </a:fld>
            <a:endParaRPr lang="en-US" dirty="0"/>
          </a:p>
        </p:txBody>
      </p:sp>
    </p:spTree>
    <p:extLst>
      <p:ext uri="{BB962C8B-B14F-4D97-AF65-F5344CB8AC3E}">
        <p14:creationId xmlns:p14="http://schemas.microsoft.com/office/powerpoint/2010/main" val="3539970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Hammer home </a:t>
            </a:r>
            <a:r>
              <a:rPr lang="en-US" baseline="0" dirty="0" err="1" smtClean="0"/>
              <a:t>simulartion</a:t>
            </a:r>
            <a:r>
              <a:rPr lang="en-US" baseline="0" dirty="0" smtClean="0"/>
              <a:t> (sensitivity and UQ from NW)</a:t>
            </a:r>
          </a:p>
          <a:p>
            <a:r>
              <a:rPr lang="en-US" baseline="0" dirty="0" smtClean="0"/>
              <a:t>Other expertise form other places</a:t>
            </a:r>
          </a:p>
          <a:p>
            <a:endParaRPr lang="en-US" baseline="0" dirty="0" smtClean="0"/>
          </a:p>
          <a:p>
            <a:r>
              <a:rPr lang="en-US" baseline="0" dirty="0" smtClean="0"/>
              <a:t>Critical partners where </a:t>
            </a:r>
            <a:r>
              <a:rPr lang="en-US" baseline="0" dirty="0" err="1" smtClean="0"/>
              <a:t>expertice</a:t>
            </a:r>
            <a:r>
              <a:rPr lang="en-US" baseline="0" dirty="0" smtClean="0"/>
              <a:t> fits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2770846-FAF5-4305-A117-E4B050E71DD6}" type="slidenum">
              <a:rPr lang="en-US" smtClean="0"/>
              <a:t>6</a:t>
            </a:fld>
            <a:endParaRPr lang="en-US" dirty="0"/>
          </a:p>
        </p:txBody>
      </p:sp>
    </p:spTree>
    <p:extLst>
      <p:ext uri="{BB962C8B-B14F-4D97-AF65-F5344CB8AC3E}">
        <p14:creationId xmlns:p14="http://schemas.microsoft.com/office/powerpoint/2010/main" val="287540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Utilize neural-inspired algorithms and hardware to reduce computation time and power consumption in challenging data analysis problems</a:t>
            </a:r>
          </a:p>
          <a:p>
            <a:r>
              <a:rPr lang="en-US" dirty="0" smtClean="0"/>
              <a:t>Easy to difficult problems left to right</a:t>
            </a:r>
          </a:p>
          <a:p>
            <a:r>
              <a:rPr lang="en-US" dirty="0" smtClean="0"/>
              <a:t>Reformat dense features to convert to sparse</a:t>
            </a:r>
            <a:r>
              <a:rPr lang="en-US" baseline="0" dirty="0" smtClean="0"/>
              <a:t> for separation</a:t>
            </a:r>
          </a:p>
          <a:p>
            <a:endParaRPr lang="en-US" baseline="0" dirty="0" smtClean="0"/>
          </a:p>
          <a:p>
            <a:r>
              <a:rPr lang="en-US" baseline="0" dirty="0" smtClean="0"/>
              <a:t>2</a:t>
            </a:r>
            <a:r>
              <a:rPr lang="en-US" baseline="30000" dirty="0" smtClean="0"/>
              <a:t>nd</a:t>
            </a:r>
            <a:r>
              <a:rPr lang="en-US" baseline="0" dirty="0" smtClean="0"/>
              <a:t> is not just static features, now we are looking at time features that add more information to the ability to categorize and separate</a:t>
            </a:r>
          </a:p>
          <a:p>
            <a:endParaRPr lang="en-US" baseline="0" dirty="0" smtClean="0"/>
          </a:p>
          <a:p>
            <a:r>
              <a:rPr lang="en-US" baseline="0" dirty="0" smtClean="0"/>
              <a:t>3</a:t>
            </a:r>
            <a:r>
              <a:rPr lang="en-US" baseline="30000" dirty="0" smtClean="0"/>
              <a:t>rd</a:t>
            </a:r>
            <a:r>
              <a:rPr lang="en-US" baseline="0" dirty="0" smtClean="0"/>
              <a:t> is now with time, but it is not repetitive behavior, the data changes over time so we have to adapt to new </a:t>
            </a:r>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7</a:t>
            </a:fld>
            <a:endParaRPr lang="en-US" dirty="0"/>
          </a:p>
        </p:txBody>
      </p:sp>
    </p:spTree>
    <p:extLst>
      <p:ext uri="{BB962C8B-B14F-4D97-AF65-F5344CB8AC3E}">
        <p14:creationId xmlns:p14="http://schemas.microsoft.com/office/powerpoint/2010/main" val="104193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Considering</a:t>
            </a:r>
            <a:r>
              <a:rPr lang="en-US" baseline="0" dirty="0" smtClean="0"/>
              <a:t> the full range of problems to solve for real application progress</a:t>
            </a:r>
          </a:p>
          <a:p>
            <a:pPr marL="228600" indent="-228600">
              <a:buAutoNum type="arabicPeriod"/>
            </a:pPr>
            <a:r>
              <a:rPr lang="en-US" dirty="0" smtClean="0"/>
              <a:t>Looking</a:t>
            </a:r>
            <a:r>
              <a:rPr lang="en-US" baseline="0" dirty="0" smtClean="0"/>
              <a:t> for novel ways to represent features that are more amenable to neuromorphic algorithms</a:t>
            </a:r>
          </a:p>
          <a:p>
            <a:pPr marL="228600" indent="-228600">
              <a:buAutoNum type="arabicPeriod"/>
            </a:pPr>
            <a:r>
              <a:rPr lang="en-US" baseline="0" dirty="0" smtClean="0"/>
              <a:t>Using time as the critical element when processing repetitive behaviors that can be learned</a:t>
            </a:r>
          </a:p>
          <a:p>
            <a:pPr marL="228600" indent="-228600">
              <a:buAutoNum type="arabicPeriod"/>
            </a:pPr>
            <a:r>
              <a:rPr lang="en-US" baseline="0" dirty="0" smtClean="0"/>
              <a:t>Must be able to deal with concept drift to adapt to change world </a:t>
            </a:r>
          </a:p>
          <a:p>
            <a:pPr marL="228600" indent="-228600">
              <a:buAutoNum type="arabicPeriod"/>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07E10B6F-1EF4-4B11-8456-C24D98788F7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7876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Sparsity of signal is critical for training CA3 network</a:t>
            </a:r>
          </a:p>
          <a:p>
            <a:endParaRPr lang="en-US" baseline="0" dirty="0" smtClean="0"/>
          </a:p>
          <a:p>
            <a:r>
              <a:rPr lang="en-US" dirty="0" smtClean="0"/>
              <a:t>Hippocampus model</a:t>
            </a:r>
            <a:endParaRPr lang="en-US" dirty="0"/>
          </a:p>
          <a:p>
            <a:r>
              <a:rPr lang="en-US" dirty="0" smtClean="0"/>
              <a:t>Different</a:t>
            </a:r>
            <a:r>
              <a:rPr lang="en-US" baseline="0" dirty="0" smtClean="0"/>
              <a:t> region perform different functions</a:t>
            </a:r>
          </a:p>
          <a:p>
            <a:endParaRPr lang="en-US" baseline="0" dirty="0" smtClean="0"/>
          </a:p>
          <a:p>
            <a:r>
              <a:rPr lang="en-US" baseline="0" dirty="0" smtClean="0"/>
              <a:t>2 main issue: </a:t>
            </a:r>
          </a:p>
          <a:p>
            <a:r>
              <a:rPr lang="en-US" baseline="0" dirty="0" smtClean="0"/>
              <a:t>1 sparsity increasing (separation again)</a:t>
            </a:r>
          </a:p>
          <a:p>
            <a:r>
              <a:rPr lang="en-US" baseline="0" dirty="0" smtClean="0"/>
              <a:t>2 naturally leads to better pattern separation</a:t>
            </a:r>
          </a:p>
          <a:p>
            <a:endParaRPr lang="en-US" baseline="0" dirty="0" smtClean="0"/>
          </a:p>
          <a:p>
            <a:r>
              <a:rPr lang="en-US" baseline="0" dirty="0" smtClean="0"/>
              <a:t>New way of looking at hippocampus championed by our internal expert Brad Aimone</a:t>
            </a:r>
          </a:p>
          <a:p>
            <a:endParaRPr lang="en-US" baseline="0" dirty="0" smtClean="0"/>
          </a:p>
          <a:p>
            <a:r>
              <a:rPr lang="en-US" baseline="0" dirty="0" smtClean="0"/>
              <a:t>Switch order</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62770846-FAF5-4305-A117-E4B050E71DD6}" type="slidenum">
              <a:rPr lang="en-US" smtClean="0"/>
              <a:t>12</a:t>
            </a:fld>
            <a:endParaRPr lang="en-US" dirty="0"/>
          </a:p>
        </p:txBody>
      </p:sp>
    </p:spTree>
    <p:extLst>
      <p:ext uri="{BB962C8B-B14F-4D97-AF65-F5344CB8AC3E}">
        <p14:creationId xmlns:p14="http://schemas.microsoft.com/office/powerpoint/2010/main" val="155670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Phi = sparsity of F (smaller phi=more sparse), which is the function that maps from EC activity space to DG activity space; p = size of a subset of neurons; n=# of neurons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NimbusRomNo9L-Regu"/>
              </a:rPr>
              <a:t>Even small values for </a:t>
            </a:r>
            <a:r>
              <a:rPr lang="en-US" sz="1200" dirty="0" smtClean="0">
                <a:latin typeface="CMMI12"/>
              </a:rPr>
              <a:t>p </a:t>
            </a:r>
            <a:r>
              <a:rPr lang="en-US" sz="1200" dirty="0" smtClean="0">
                <a:latin typeface="NimbusRomNo9L-Regu"/>
              </a:rPr>
              <a:t>lead to significant decreases in the normalized dot products.</a:t>
            </a:r>
            <a:endParaRPr lang="en-US" sz="1200" dirty="0" smtClean="0"/>
          </a:p>
          <a:p>
            <a:r>
              <a:rPr lang="en-US" sz="1200" dirty="0" smtClean="0"/>
              <a:t>EC representation</a:t>
            </a:r>
            <a:r>
              <a:rPr lang="en-US" sz="1200" baseline="0" dirty="0" smtClean="0"/>
              <a:t> is broad and overlapping</a:t>
            </a:r>
          </a:p>
          <a:p>
            <a:r>
              <a:rPr lang="en-US" sz="1200" baseline="0" dirty="0" smtClean="0"/>
              <a:t>DG has transformed to sparse representation that is no longer overlapping</a:t>
            </a:r>
          </a:p>
          <a:p>
            <a:r>
              <a:rPr lang="en-US" sz="1200" baseline="0" dirty="0" smtClean="0"/>
              <a:t>Also separates activity spaces for great classification</a:t>
            </a:r>
          </a:p>
          <a:p>
            <a:r>
              <a:rPr lang="en-US" sz="1200" baseline="0" dirty="0" smtClean="0"/>
              <a:t>Gloss over graph</a:t>
            </a:r>
          </a:p>
          <a:p>
            <a:endParaRPr lang="en-US" dirty="0"/>
          </a:p>
        </p:txBody>
      </p:sp>
      <p:sp>
        <p:nvSpPr>
          <p:cNvPr id="4" name="Slide Number Placeholder 3"/>
          <p:cNvSpPr>
            <a:spLocks noGrp="1"/>
          </p:cNvSpPr>
          <p:nvPr>
            <p:ph type="sldNum" sz="quarter" idx="10"/>
          </p:nvPr>
        </p:nvSpPr>
        <p:spPr/>
        <p:txBody>
          <a:bodyPr/>
          <a:lstStyle/>
          <a:p>
            <a:fld id="{62770846-FAF5-4305-A117-E4B050E71DD6}" type="slidenum">
              <a:rPr lang="en-US" smtClean="0"/>
              <a:t>13</a:t>
            </a:fld>
            <a:endParaRPr lang="en-US" dirty="0"/>
          </a:p>
        </p:txBody>
      </p:sp>
    </p:spTree>
    <p:extLst>
      <p:ext uri="{BB962C8B-B14F-4D97-AF65-F5344CB8AC3E}">
        <p14:creationId xmlns:p14="http://schemas.microsoft.com/office/powerpoint/2010/main" val="3778908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0" name="Picture 6" descr="SNL_Stacked_Whit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008063"/>
            <a:ext cx="1524000" cy="585787"/>
          </a:xfrm>
          <a:prstGeom prst="rect">
            <a:avLst/>
          </a:prstGeom>
          <a:noFill/>
          <a:ln w="9525">
            <a:noFill/>
            <a:miter lim="800000"/>
            <a:headEnd/>
            <a:tailEnd/>
          </a:ln>
        </p:spPr>
      </p:pic>
      <p:pic>
        <p:nvPicPr>
          <p:cNvPr id="11" name="Picture 7" descr="SNL_Mott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1185863"/>
            <a:ext cx="5394325" cy="304800"/>
          </a:xfrm>
          <a:prstGeom prst="rect">
            <a:avLst/>
          </a:prstGeom>
          <a:noFill/>
          <a:ln w="9525">
            <a:noFill/>
            <a:miter lim="800000"/>
            <a:headEnd/>
            <a:tailEnd/>
          </a:ln>
        </p:spPr>
      </p:pic>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3" descr="NNSAlogo_Black.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00" y="6119813"/>
            <a:ext cx="1023938" cy="247650"/>
          </a:xfrm>
          <a:prstGeom prst="rect">
            <a:avLst/>
          </a:prstGeom>
          <a:noFill/>
          <a:ln w="9525">
            <a:noFill/>
            <a:miter lim="800000"/>
            <a:headEnd/>
            <a:tailEnd/>
          </a:ln>
        </p:spPr>
      </p:pic>
      <p:sp>
        <p:nvSpPr>
          <p:cNvPr id="17" name="Rectangle 16"/>
          <p:cNvSpPr/>
          <p:nvPr/>
        </p:nvSpPr>
        <p:spPr>
          <a:xfrm>
            <a:off x="0" y="2590800"/>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8" name="Rectangle 17"/>
          <p:cNvSpPr/>
          <p:nvPr/>
        </p:nvSpPr>
        <p:spPr>
          <a:xfrm>
            <a:off x="3852060" y="2590800"/>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6226864" y="2590800"/>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20646" y="4260258"/>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5173652"/>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31" name="Rectangle 4"/>
          <p:cNvSpPr>
            <a:spLocks noGrp="1" noChangeArrowheads="1"/>
          </p:cNvSpPr>
          <p:nvPr>
            <p:ph type="dt" sz="half" idx="2"/>
          </p:nvPr>
        </p:nvSpPr>
        <p:spPr bwMode="auto">
          <a:xfrm>
            <a:off x="109536" y="4197659"/>
            <a:ext cx="931864"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solidFill>
                  <a:prstClr val="black"/>
                </a:solidFill>
              </a:rPr>
              <a:pPr/>
              <a:t>10/27/2016</a:t>
            </a:fld>
            <a:endParaRPr lang="en-US" dirty="0">
              <a:solidFill>
                <a:prstClr val="black"/>
              </a:solidFill>
            </a:endParaRPr>
          </a:p>
        </p:txBody>
      </p:sp>
      <p:pic>
        <p:nvPicPr>
          <p:cNvPr id="32" name="Picture 12" descr="NNSAlogo_Black.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219200" y="6115572"/>
            <a:ext cx="85073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124200" y="6172200"/>
            <a:ext cx="5562600" cy="276999"/>
          </a:xfrm>
          <a:prstGeom prst="rect">
            <a:avLst/>
          </a:prstGeom>
          <a:noFill/>
        </p:spPr>
        <p:txBody>
          <a:bodyPr>
            <a:spAutoFit/>
          </a:bodyPr>
          <a:lstStyle/>
          <a:p>
            <a:r>
              <a:rPr lang="en-US" sz="600" dirty="0">
                <a:solidFill>
                  <a:prstClr val="black"/>
                </a:solidFill>
                <a:cs typeface="Arial"/>
              </a:rPr>
              <a:t>Sandia National Laboratories is a </a:t>
            </a:r>
            <a:r>
              <a:rPr lang="en-US" sz="600" dirty="0" smtClean="0">
                <a:solidFill>
                  <a:prstClr val="black"/>
                </a:solidFill>
                <a:cs typeface="Arial"/>
              </a:rPr>
              <a:t>multi-mission </a:t>
            </a:r>
            <a:r>
              <a:rPr lang="en-US" sz="600" dirty="0">
                <a:solidFill>
                  <a:prstClr val="black"/>
                </a:solidFill>
                <a:cs typeface="Arial"/>
              </a:rPr>
              <a:t>laboratory managed and operated by Sandia Corporation, a wholly owned subsidiary of Lockheed Martin Corporation, for the U.S. Department of Energy’s National Nuclear Security Administration under contract DE-AC04-94AL85000. SAND NO. </a:t>
            </a:r>
            <a:r>
              <a:rPr lang="en-US" sz="600" dirty="0" smtClean="0">
                <a:solidFill>
                  <a:prstClr val="black"/>
                </a:solidFill>
                <a:cs typeface="Arial"/>
              </a:rPr>
              <a:t>SAND2016-10966 </a:t>
            </a:r>
            <a:endParaRPr lang="en-US" sz="600" dirty="0">
              <a:solidFill>
                <a:prstClr val="black"/>
              </a:solidFill>
              <a:cs typeface="Arial"/>
            </a:endParaRPr>
          </a:p>
        </p:txBody>
      </p:sp>
      <p:pic>
        <p:nvPicPr>
          <p:cNvPr id="21" name="Picture 17" descr="LDRD logo_2"/>
          <p:cNvPicPr>
            <a:picLocks noChangeAspect="1" noChangeArrowheads="1"/>
          </p:cNvPicPr>
          <p:nvPr userDrawn="1"/>
        </p:nvPicPr>
        <p:blipFill>
          <a:blip r:embed="rId6" cstate="print">
            <a:clrChange>
              <a:clrFrom>
                <a:srgbClr val="FEFEFE"/>
              </a:clrFrom>
              <a:clrTo>
                <a:srgbClr val="FEFEFE">
                  <a:alpha val="0"/>
                </a:srgbClr>
              </a:clrTo>
            </a:clrChange>
            <a:grayscl/>
          </a:blip>
          <a:srcRect/>
          <a:stretch>
            <a:fillRect/>
          </a:stretch>
        </p:blipFill>
        <p:spPr bwMode="auto">
          <a:xfrm>
            <a:off x="2133600" y="5943600"/>
            <a:ext cx="914400" cy="460561"/>
          </a:xfrm>
          <a:prstGeom prst="rect">
            <a:avLst/>
          </a:prstGeom>
          <a:noFill/>
          <a:ln w="9525">
            <a:noFill/>
            <a:miter lim="800000"/>
            <a:headEnd/>
            <a:tailEnd/>
          </a:ln>
        </p:spPr>
      </p:pic>
    </p:spTree>
    <p:extLst>
      <p:ext uri="{BB962C8B-B14F-4D97-AF65-F5344CB8AC3E}">
        <p14:creationId xmlns:p14="http://schemas.microsoft.com/office/powerpoint/2010/main" val="28517115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LRL, Sandia Proprietary</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587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28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4495800" y="66294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283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48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15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1488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94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7293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88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6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9144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3" name="Rectangle 12"/>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6" name="Picture 13" descr="NNSAlogo_Black.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25" y="6119813"/>
            <a:ext cx="1023938" cy="247650"/>
          </a:xfrm>
          <a:prstGeom prst="rect">
            <a:avLst/>
          </a:prstGeom>
          <a:noFill/>
          <a:ln w="9525">
            <a:noFill/>
            <a:miter lim="800000"/>
            <a:headEnd/>
            <a:tailEnd/>
          </a:ln>
        </p:spPr>
      </p:pic>
      <p:sp>
        <p:nvSpPr>
          <p:cNvPr id="17" name="Rectangle 16"/>
          <p:cNvSpPr/>
          <p:nvPr/>
        </p:nvSpPr>
        <p:spPr>
          <a:xfrm>
            <a:off x="0" y="1676633"/>
            <a:ext cx="3768892"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lumMod val="65000"/>
                  </a:prstClr>
                </a:solidFill>
              </a:rPr>
              <a:t>Photos placed in horizontal position </a:t>
            </a:r>
            <a:br>
              <a:rPr lang="en-US" sz="1400" dirty="0">
                <a:solidFill>
                  <a:prstClr val="white">
                    <a:lumMod val="65000"/>
                  </a:prstClr>
                </a:solidFill>
              </a:rPr>
            </a:br>
            <a:r>
              <a:rPr lang="en-US" sz="1400" dirty="0">
                <a:solidFill>
                  <a:prstClr val="white">
                    <a:lumMod val="65000"/>
                  </a:prstClr>
                </a:solidFill>
              </a:rPr>
              <a:t>with even amount of white space</a:t>
            </a:r>
            <a:br>
              <a:rPr lang="en-US" sz="1400" dirty="0">
                <a:solidFill>
                  <a:prstClr val="white">
                    <a:lumMod val="65000"/>
                  </a:prstClr>
                </a:solidFill>
              </a:rPr>
            </a:br>
            <a:r>
              <a:rPr lang="en-US" sz="1400" dirty="0">
                <a:solidFill>
                  <a:prstClr val="white">
                    <a:lumMod val="65000"/>
                  </a:prstClr>
                </a:solidFill>
              </a:rPr>
              <a:t> between photos and header</a:t>
            </a:r>
          </a:p>
        </p:txBody>
      </p:sp>
      <p:sp>
        <p:nvSpPr>
          <p:cNvPr id="18" name="Rectangle 17"/>
          <p:cNvSpPr/>
          <p:nvPr/>
        </p:nvSpPr>
        <p:spPr>
          <a:xfrm>
            <a:off x="3852060" y="1676633"/>
            <a:ext cx="2286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6226864" y="1676633"/>
            <a:ext cx="2917136"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920646" y="3517300"/>
            <a:ext cx="7772400" cy="898198"/>
          </a:xfrm>
        </p:spPr>
        <p:txBody>
          <a:bodyPr/>
          <a:lstStyle>
            <a:lvl1pPr algn="r">
              <a:defRPr>
                <a:solidFill>
                  <a:srgbClr val="9D8C7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4352" y="4430694"/>
            <a:ext cx="5641337"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pic>
        <p:nvPicPr>
          <p:cNvPr id="21" name="Picture 6" descr="SNL_Stacked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4200" y="533559"/>
            <a:ext cx="1524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7138" y="711359"/>
            <a:ext cx="539432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6934199" y="5797079"/>
            <a:ext cx="175148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solidFill>
                  <a:prstClr val="black"/>
                </a:solidFill>
              </a:rPr>
              <a:pPr/>
              <a:t>10/27/2016</a:t>
            </a:fld>
            <a:endParaRPr lang="en-US" dirty="0">
              <a:solidFill>
                <a:prstClr val="black"/>
              </a:solidFill>
            </a:endParaRPr>
          </a:p>
        </p:txBody>
      </p:sp>
      <p:pic>
        <p:nvPicPr>
          <p:cNvPr id="20" name="Picture 12" descr="NNSAlogo_Black.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380066" y="6115572"/>
            <a:ext cx="850737"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3124200" y="6172200"/>
            <a:ext cx="5562600" cy="276999"/>
          </a:xfrm>
          <a:prstGeom prst="rect">
            <a:avLst/>
          </a:prstGeom>
          <a:noFill/>
        </p:spPr>
        <p:txBody>
          <a:bodyPr>
            <a:spAutoFit/>
          </a:bodyPr>
          <a:lstStyle/>
          <a:p>
            <a:r>
              <a:rPr lang="en-US" sz="600" dirty="0">
                <a:solidFill>
                  <a:prstClr val="black"/>
                </a:solidFill>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extLst>
      <p:ext uri="{BB962C8B-B14F-4D97-AF65-F5344CB8AC3E}">
        <p14:creationId xmlns:p14="http://schemas.microsoft.com/office/powerpoint/2010/main" val="6805179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663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22300" y="6166934"/>
            <a:ext cx="2133600" cy="476250"/>
          </a:xfrm>
          <a:ln/>
        </p:spPr>
        <p:txBody>
          <a:bodyPr/>
          <a:lstStyle>
            <a:lvl1pPr>
              <a:defRPr>
                <a:latin typeface="Calibri"/>
                <a:cs typeface="Calibri"/>
              </a:defRPr>
            </a:lvl1pPr>
          </a:lstStyle>
          <a:p>
            <a:fld id="{C9CA6C2B-6061-6F46-BF6B-C0454CDDAB35}" type="datetime1">
              <a:rPr lang="en-US" smtClean="0">
                <a:solidFill>
                  <a:prstClr val="black"/>
                </a:solidFill>
              </a:rPr>
              <a:pPr/>
              <a:t>10/27/2016</a:t>
            </a:fld>
            <a:endParaRPr lang="en-US" dirty="0">
              <a:solidFill>
                <a:prstClr val="black"/>
              </a:solidFill>
            </a:endParaRPr>
          </a:p>
        </p:txBody>
      </p:sp>
      <p:sp>
        <p:nvSpPr>
          <p:cNvPr id="6" name="Rectangle 6"/>
          <p:cNvSpPr>
            <a:spLocks noGrp="1" noChangeArrowheads="1"/>
          </p:cNvSpPr>
          <p:nvPr>
            <p:ph type="sldNum" sz="quarter" idx="12"/>
          </p:nvPr>
        </p:nvSpPr>
        <p:spPr>
          <a:xfrm>
            <a:off x="8305800" y="6517867"/>
            <a:ext cx="609600" cy="374650"/>
          </a:xfrm>
          <a:ln/>
        </p:spPr>
        <p:txBody>
          <a:bodyPr/>
          <a:lstStyle>
            <a:lvl1pPr>
              <a:defRPr/>
            </a:lvl1pPr>
          </a:lstStyle>
          <a:p>
            <a:fld id="{A5E55A7B-7854-E145-92D9-B491DF4BAE2D}" type="slidenum">
              <a:rPr lang="en-US" smtClean="0">
                <a:solidFill>
                  <a:prstClr val="black"/>
                </a:solidFill>
              </a:rPr>
              <a:pPr/>
              <a:t>‹#›</a:t>
            </a:fld>
            <a:endParaRPr lang="en-US" dirty="0">
              <a:solidFill>
                <a:prstClr val="black"/>
              </a:solidFill>
            </a:endParaRPr>
          </a:p>
        </p:txBody>
      </p:sp>
      <p:sp>
        <p:nvSpPr>
          <p:cNvPr id="7" name="Rectangle 5"/>
          <p:cNvSpPr>
            <a:spLocks noGrp="1" noChangeArrowheads="1"/>
          </p:cNvSpPr>
          <p:nvPr>
            <p:ph type="ftr" sz="quarter" idx="3"/>
          </p:nvPr>
        </p:nvSpPr>
        <p:spPr bwMode="auto">
          <a:xfrm>
            <a:off x="3123405" y="6519332"/>
            <a:ext cx="28956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Tree>
    <p:extLst>
      <p:ext uri="{BB962C8B-B14F-4D97-AF65-F5344CB8AC3E}">
        <p14:creationId xmlns:p14="http://schemas.microsoft.com/office/powerpoint/2010/main" val="1414718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solidFill>
                  <a:prstClr val="black"/>
                </a:solidFill>
              </a:rPr>
              <a:pPr/>
              <a:t>10/27/2016</a:t>
            </a:fld>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34970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solidFill>
                  <a:prstClr val="black"/>
                </a:solidFill>
              </a:rPr>
              <a:pPr/>
              <a:t>10/27/2016</a:t>
            </a:fld>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0369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xfrm>
            <a:off x="3048000" y="6477000"/>
            <a:ext cx="2895600" cy="304800"/>
          </a:xfrm>
          <a:prstGeom prst="rect">
            <a:avLst/>
          </a:prstGeom>
          <a:ln/>
        </p:spPr>
        <p:txBody>
          <a:bodyPr/>
          <a:lstStyle>
            <a:lvl1pPr>
              <a:defRPr/>
            </a:lvl1pPr>
          </a:lstStyle>
          <a:p>
            <a:pPr>
              <a:defRPr/>
            </a:pPr>
            <a:r>
              <a:rPr lang="en-US" dirty="0" smtClean="0">
                <a:solidFill>
                  <a:srgbClr val="000000"/>
                </a:solidFill>
              </a:rPr>
              <a:t>Matt Marinella</a:t>
            </a:r>
            <a:endParaRPr lang="en-US" dirty="0">
              <a:solidFill>
                <a:srgbClr val="000000"/>
              </a:solidFill>
            </a:endParaRPr>
          </a:p>
        </p:txBody>
      </p:sp>
      <p:sp>
        <p:nvSpPr>
          <p:cNvPr id="6" name="Rectangle 9"/>
          <p:cNvSpPr>
            <a:spLocks noGrp="1" noChangeArrowheads="1"/>
          </p:cNvSpPr>
          <p:nvPr>
            <p:ph type="dt" sz="half" idx="11"/>
          </p:nvPr>
        </p:nvSpPr>
        <p:spPr>
          <a:ln/>
        </p:spPr>
        <p:txBody>
          <a:bodyPr/>
          <a:lstStyle>
            <a:lvl1pPr>
              <a:defRPr/>
            </a:lvl1pPr>
          </a:lstStyle>
          <a:p>
            <a:pPr>
              <a:defRPr/>
            </a:pPr>
            <a:fld id="{F8E8735A-7872-4DD1-AD5C-66D58FA422A6}" type="datetime1">
              <a:rPr lang="en-US">
                <a:solidFill>
                  <a:srgbClr val="000000"/>
                </a:solidFill>
              </a:rPr>
              <a:pPr>
                <a:defRPr/>
              </a:pPr>
              <a:t>10/27/2016</a:t>
            </a:fld>
            <a:endParaRPr lang="en-US" dirty="0">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9B72-4262-4054-9B6C-B908250DD9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14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txBox="1">
            <a:spLocks/>
          </p:cNvSpPr>
          <p:nvPr userDrawn="1"/>
        </p:nvSpPr>
        <p:spPr>
          <a:xfrm>
            <a:off x="619125" y="293688"/>
            <a:ext cx="8229600" cy="1143000"/>
          </a:xfrm>
          <a:prstGeom prst="rect">
            <a:avLst/>
          </a:prstGeom>
        </p:spPr>
        <p:txBody>
          <a:bodyPr vert="horz" lIns="91440" tIns="45720" rIns="91440" bIns="45720" rtlCol="0" anchor="ctr">
            <a:normAutofit/>
          </a:bodyPr>
          <a:lstStyle>
            <a:lvl1pPr>
              <a:defRPr sz="3200" b="1">
                <a:solidFill>
                  <a:schemeClr val="tx1"/>
                </a:solidFill>
              </a:defRPr>
            </a:lvl1pPr>
          </a:lstStyle>
          <a:p>
            <a:pPr algn="ctr" defTabSz="914400">
              <a:spcBef>
                <a:spcPct val="0"/>
              </a:spcBef>
              <a:defRPr/>
            </a:pPr>
            <a:endParaRPr lang="en-US" dirty="0" smtClean="0">
              <a:solidFill>
                <a:prstClr val="black"/>
              </a:solidFill>
            </a:endParaRPr>
          </a:p>
        </p:txBody>
      </p:sp>
      <p:sp>
        <p:nvSpPr>
          <p:cNvPr id="8" name="Title 1"/>
          <p:cNvSpPr>
            <a:spLocks noGrp="1"/>
          </p:cNvSpPr>
          <p:nvPr>
            <p:ph type="title"/>
          </p:nvPr>
        </p:nvSpPr>
        <p:spPr>
          <a:xfrm>
            <a:off x="0" y="0"/>
            <a:ext cx="9144000" cy="10668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97099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Rectangle 3"/>
          <p:cNvSpPr/>
          <p:nvPr userDrawn="1"/>
        </p:nvSpPr>
        <p:spPr>
          <a:xfrm>
            <a:off x="4495800" y="66294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147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LRL, Sandia Proprietary</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718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7.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9144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0" y="6451600"/>
            <a:ext cx="9144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028" name="Picture 8" descr="SNL_color_stack.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1000" y="228600"/>
            <a:ext cx="936625"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457200" y="0"/>
            <a:ext cx="82296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30" name="Rectangle 3"/>
          <p:cNvSpPr>
            <a:spLocks noGrp="1" noChangeArrowheads="1"/>
          </p:cNvSpPr>
          <p:nvPr>
            <p:ph type="body" idx="1"/>
          </p:nvPr>
        </p:nvSpPr>
        <p:spPr bwMode="auto">
          <a:xfrm>
            <a:off x="457200" y="1278740"/>
            <a:ext cx="82296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4"/>
          <p:cNvSpPr>
            <a:spLocks noGrp="1" noChangeArrowheads="1"/>
          </p:cNvSpPr>
          <p:nvPr>
            <p:ph type="dt" sz="half" idx="2"/>
          </p:nvPr>
        </p:nvSpPr>
        <p:spPr bwMode="auto">
          <a:xfrm>
            <a:off x="109274" y="6166934"/>
            <a:ext cx="1490926"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solidFill>
                  <a:prstClr val="black"/>
                </a:solidFill>
              </a:rPr>
              <a:pPr/>
              <a:t>10/27/2016</a:t>
            </a:fld>
            <a:endParaRPr lang="en-US" dirty="0">
              <a:solidFill>
                <a:prstClr val="black"/>
              </a:solidFill>
            </a:endParaRPr>
          </a:p>
        </p:txBody>
      </p:sp>
      <p:sp>
        <p:nvSpPr>
          <p:cNvPr id="4" name="Rectangle 6"/>
          <p:cNvSpPr>
            <a:spLocks noGrp="1" noChangeArrowheads="1"/>
          </p:cNvSpPr>
          <p:nvPr>
            <p:ph type="sldNum" sz="quarter" idx="4"/>
          </p:nvPr>
        </p:nvSpPr>
        <p:spPr bwMode="auto">
          <a:xfrm>
            <a:off x="8305800" y="6153150"/>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solidFill>
                  <a:prstClr val="black"/>
                </a:solidFill>
              </a:rPr>
              <a:pPr/>
              <a:t>‹#›</a:t>
            </a:fld>
            <a:endParaRPr lang="en-US" dirty="0">
              <a:solidFill>
                <a:prstClr val="black"/>
              </a:solidFill>
            </a:endParaRPr>
          </a:p>
        </p:txBody>
      </p:sp>
      <p:sp>
        <p:nvSpPr>
          <p:cNvPr id="5" name="Rectangle 4"/>
          <p:cNvSpPr/>
          <p:nvPr userDrawn="1"/>
        </p:nvSpPr>
        <p:spPr>
          <a:xfrm>
            <a:off x="7924800" y="228600"/>
            <a:ext cx="1012825" cy="411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649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ftr="0" dt="0"/>
  <p:txStyles>
    <p:title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LRL 144dp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5032" y="101533"/>
            <a:ext cx="977968" cy="965267"/>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4495800" y="6596390"/>
            <a:ext cx="6858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white">
                    <a:lumMod val="50000"/>
                  </a:prstClr>
                </a:solidFill>
                <a:effectLst/>
                <a:uLnTx/>
                <a:uFillTx/>
                <a:latin typeface="Calibri"/>
                <a:ea typeface="+mn-ea"/>
                <a:cs typeface="+mn-cs"/>
              </a:rPr>
              <a:t>Slide </a:t>
            </a:r>
            <a:fld id="{50CD8A9E-788C-489C-98D9-64C3C94F4AF1}" type="slidenum">
              <a:rPr kumimoji="0" lang="en-US" sz="11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7" name="Picture 6" descr="LRL Bottom Bar.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6235700"/>
            <a:ext cx="9144000" cy="622300"/>
          </a:xfrm>
          <a:prstGeom prst="rect">
            <a:avLst/>
          </a:prstGeom>
        </p:spPr>
      </p:pic>
      <p:sp>
        <p:nvSpPr>
          <p:cNvPr id="9" name="Footer Placeholder 8"/>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LRL, Sandia Proprietary</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6713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8.tiff"/></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41.jpeg"/><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tiff"/><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8.tiff"/><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8.tiff"/><Relationship Id="rId5" Type="http://schemas.openxmlformats.org/officeDocument/2006/relationships/image" Target="../media/image7.png"/><Relationship Id="rId4" Type="http://schemas.openxmlformats.org/officeDocument/2006/relationships/image" Target="../media/image150.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8.tiff"/><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62.tiff"/><Relationship Id="rId4" Type="http://schemas.openxmlformats.org/officeDocument/2006/relationships/image" Target="../media/image60.tiff"/></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40.png"/><Relationship Id="rId1" Type="http://schemas.openxmlformats.org/officeDocument/2006/relationships/slideLayout" Target="../slideLayouts/slideLayout3.xml"/><Relationship Id="rId5" Type="http://schemas.openxmlformats.org/officeDocument/2006/relationships/image" Target="../media/image170.png"/><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280.png"/><Relationship Id="rId2" Type="http://schemas.openxmlformats.org/officeDocument/2006/relationships/image" Target="../media/image67.emf"/><Relationship Id="rId1" Type="http://schemas.openxmlformats.org/officeDocument/2006/relationships/slideLayout" Target="../slideLayouts/slideLayout3.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s>
</file>

<file path=ppt/slides/_rels/slide36.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340.png"/><Relationship Id="rId2" Type="http://schemas.openxmlformats.org/officeDocument/2006/relationships/image" Target="../media/image69.emf"/><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310.png"/></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340.png"/><Relationship Id="rId2" Type="http://schemas.openxmlformats.org/officeDocument/2006/relationships/image" Target="../media/image69.emf"/><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3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8.tif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8.png"/><Relationship Id="rId4" Type="http://schemas.openxmlformats.org/officeDocument/2006/relationships/image" Target="../media/image77.tiff"/></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82.png"/><Relationship Id="rId4" Type="http://schemas.openxmlformats.org/officeDocument/2006/relationships/image" Target="../media/image81.emf"/></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9.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8.tiff"/><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2" Type="http://schemas.openxmlformats.org/officeDocument/2006/relationships/hyperlink" Target="mailto:krdixon@sandia.gov"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txBox="1">
            <a:spLocks/>
          </p:cNvSpPr>
          <p:nvPr/>
        </p:nvSpPr>
        <p:spPr>
          <a:xfrm>
            <a:off x="8305800" y="6517867"/>
            <a:ext cx="609600" cy="3746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5E55A7B-7854-E145-92D9-B491DF4BAE2D}" type="slidenum">
              <a:rPr lang="en-US" sz="1200" smtClean="0"/>
              <a:pPr algn="r"/>
              <a:t>1</a:t>
            </a:fld>
            <a:endParaRPr lang="en-US" sz="1200" dirty="0"/>
          </a:p>
        </p:txBody>
      </p:sp>
      <p:sp>
        <p:nvSpPr>
          <p:cNvPr id="15" name="Rectangle 14"/>
          <p:cNvSpPr/>
          <p:nvPr/>
        </p:nvSpPr>
        <p:spPr>
          <a:xfrm>
            <a:off x="3062515" y="2590800"/>
            <a:ext cx="2116523" cy="1634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31"/>
          <p:cNvSpPr txBox="1">
            <a:spLocks/>
          </p:cNvSpPr>
          <p:nvPr/>
        </p:nvSpPr>
        <p:spPr>
          <a:xfrm>
            <a:off x="685800" y="5105400"/>
            <a:ext cx="8305800" cy="914400"/>
          </a:xfrm>
          <a:prstGeom prst="rect">
            <a:avLst/>
          </a:prstGeom>
        </p:spPr>
        <p:txBody>
          <a:bodyPr>
            <a:noAutofit/>
          </a:bodyPr>
          <a:lstStyle>
            <a:lvl1pPr algn="r">
              <a:buNone/>
              <a:defRPr kumimoji="0" lang="en-US" sz="2400" b="0" i="0" u="none" strike="noStrike" kern="1200" cap="none" spc="0" normalizeH="0" baseline="0" noProof="0" dirty="0" smtClean="0">
                <a:ln>
                  <a:noFill/>
                </a:ln>
                <a:solidFill>
                  <a:schemeClr val="tx1"/>
                </a:solidFill>
                <a:effectLst/>
                <a:uLnTx/>
                <a:uFillTx/>
                <a:latin typeface="+mj-lt"/>
                <a:ea typeface="+mj-ea"/>
                <a:cs typeface="+mj-cs"/>
              </a:defRPr>
            </a:lvl1pPr>
          </a:lstStyle>
          <a:p>
            <a:r>
              <a:rPr lang="en-US" sz="1600" dirty="0" smtClean="0">
                <a:latin typeface="Arial" pitchFamily="34" charset="0"/>
                <a:cs typeface="Arial" pitchFamily="34" charset="0"/>
              </a:rPr>
              <a:t>John Naegle </a:t>
            </a:r>
          </a:p>
          <a:p>
            <a:r>
              <a:rPr lang="en-US" sz="1600" dirty="0" smtClean="0">
                <a:latin typeface="Arial" pitchFamily="34" charset="0"/>
                <a:cs typeface="Arial" pitchFamily="34" charset="0"/>
              </a:rPr>
              <a:t>Sandia National Laboratories</a:t>
            </a:r>
          </a:p>
          <a:p>
            <a:r>
              <a:rPr lang="en-US" sz="1600" i="1" dirty="0" smtClean="0"/>
              <a:t>Chesapeake Large Scale Analytics Conference, October 25-27, 2016</a:t>
            </a:r>
            <a:endParaRPr lang="en-US" sz="1600" dirty="0" smtClean="0">
              <a:latin typeface="Arial" pitchFamily="34" charset="0"/>
              <a:cs typeface="Arial" pitchFamily="34" charset="0"/>
            </a:endParaRPr>
          </a:p>
        </p:txBody>
      </p:sp>
      <p:sp>
        <p:nvSpPr>
          <p:cNvPr id="19" name="Text Placeholder 31"/>
          <p:cNvSpPr txBox="1">
            <a:spLocks/>
          </p:cNvSpPr>
          <p:nvPr/>
        </p:nvSpPr>
        <p:spPr>
          <a:xfrm>
            <a:off x="2590800" y="4267200"/>
            <a:ext cx="6477000" cy="762000"/>
          </a:xfrm>
          <a:prstGeom prst="rect">
            <a:avLst/>
          </a:prstGeom>
        </p:spPr>
        <p:txBody>
          <a:bodyPr>
            <a:noAutofit/>
          </a:bodyPr>
          <a:lstStyle>
            <a:lvl1pPr algn="r">
              <a:buNone/>
              <a:defRPr kumimoji="0" lang="en-US" sz="4400" b="1" i="0" u="none" strike="noStrike" kern="1200" cap="none" spc="0" normalizeH="0" baseline="0" noProof="0" dirty="0" smtClean="0">
                <a:ln>
                  <a:noFill/>
                </a:ln>
                <a:solidFill>
                  <a:srgbClr val="9D8C78"/>
                </a:solidFill>
                <a:effectLst/>
                <a:uLnTx/>
                <a:uFillTx/>
                <a:latin typeface="+mj-lt"/>
                <a:ea typeface="+mj-ea"/>
                <a:cs typeface="+mj-cs"/>
              </a:defRPr>
            </a:lvl1pPr>
          </a:lstStyle>
          <a:p>
            <a:r>
              <a:rPr lang="en-US" sz="2200" b="0" dirty="0">
                <a:solidFill>
                  <a:schemeClr val="tx1"/>
                </a:solidFill>
                <a:latin typeface="Arial" pitchFamily="34" charset="0"/>
                <a:cs typeface="Arial" pitchFamily="34" charset="0"/>
              </a:rPr>
              <a:t>Neurologically Inspired Architectures and Algorithms for Stream Processing</a:t>
            </a:r>
          </a:p>
        </p:txBody>
      </p:sp>
      <p:pic>
        <p:nvPicPr>
          <p:cNvPr id="20" name="Picture 2" descr="C:\Users\cdjame\Documents\Projects\HAANA\ProposalDocuments\Cover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2329" y="2590800"/>
            <a:ext cx="1233715" cy="1639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cdjame\Documents\Projects\MemristorLDRD\FabricationDesign\TaO2SiO2Ag_MultilayerDevice\fab_images_in process\WAFER2_G2_layer2 bfore liftoff_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5" r="8819"/>
          <a:stretch/>
        </p:blipFill>
        <p:spPr bwMode="auto">
          <a:xfrm>
            <a:off x="0" y="2590800"/>
            <a:ext cx="1874521" cy="16391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xyce.sandia.gov/_assets/images/features/xyce-feature2.jpg"/>
          <p:cNvPicPr>
            <a:picLocks noChangeAspect="1" noChangeArrowheads="1"/>
          </p:cNvPicPr>
          <p:nvPr/>
        </p:nvPicPr>
        <p:blipFill rotWithShape="1">
          <a:blip r:embed="rId4">
            <a:extLst>
              <a:ext uri="{28A0092B-C50C-407E-A947-70E740481C1C}">
                <a14:useLocalDpi xmlns:a14="http://schemas.microsoft.com/office/drawing/2010/main" val="0"/>
              </a:ext>
            </a:extLst>
          </a:blip>
          <a:srcRect l="9570" r="13151"/>
          <a:stretch/>
        </p:blipFill>
        <p:spPr bwMode="auto">
          <a:xfrm>
            <a:off x="5179038" y="2595324"/>
            <a:ext cx="3964962" cy="16300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611" y="2595323"/>
            <a:ext cx="1626946" cy="163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cdjame\Documents\HAANA\Logo\HannaLogoTextTransparent.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2358" y="2584056"/>
            <a:ext cx="1571642" cy="1645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NL_color_stac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2730209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Changing Nature of Computing</a:t>
            </a:r>
          </a:p>
        </p:txBody>
      </p:sp>
      <p:sp>
        <p:nvSpPr>
          <p:cNvPr id="3" name="Content Placeholder 2"/>
          <p:cNvSpPr>
            <a:spLocks noGrp="1"/>
          </p:cNvSpPr>
          <p:nvPr>
            <p:ph idx="1"/>
          </p:nvPr>
        </p:nvSpPr>
        <p:spPr>
          <a:xfrm>
            <a:off x="457200" y="1214942"/>
            <a:ext cx="8229600" cy="4847424"/>
          </a:xfrm>
        </p:spPr>
        <p:txBody>
          <a:bodyPr/>
          <a:lstStyle/>
          <a:p>
            <a:r>
              <a:rPr lang="en-US" sz="2800" dirty="0" smtClean="0">
                <a:latin typeface="+mn-lt"/>
              </a:rPr>
              <a:t>Time </a:t>
            </a:r>
            <a:r>
              <a:rPr lang="en-US" sz="2800" dirty="0">
                <a:latin typeface="+mn-lt"/>
              </a:rPr>
              <a:t>value of data increasing </a:t>
            </a:r>
            <a:r>
              <a:rPr lang="en-US" sz="2800" dirty="0" smtClean="0">
                <a:latin typeface="+mn-lt"/>
              </a:rPr>
              <a:t>rapidly</a:t>
            </a:r>
          </a:p>
          <a:p>
            <a:pPr lvl="1"/>
            <a:r>
              <a:rPr lang="en-US" sz="2400" dirty="0" smtClean="0">
                <a:latin typeface="+mn-lt"/>
              </a:rPr>
              <a:t>Streaming </a:t>
            </a:r>
            <a:r>
              <a:rPr lang="en-US" sz="2400" dirty="0">
                <a:latin typeface="+mn-lt"/>
              </a:rPr>
              <a:t>Analytics fundamental </a:t>
            </a:r>
            <a:r>
              <a:rPr lang="en-US" sz="2400" dirty="0" smtClean="0">
                <a:latin typeface="+mn-lt"/>
              </a:rPr>
              <a:t>to</a:t>
            </a:r>
          </a:p>
          <a:p>
            <a:pPr lvl="2"/>
            <a:r>
              <a:rPr lang="en-US" sz="2000" dirty="0" smtClean="0">
                <a:latin typeface="+mn-lt"/>
              </a:rPr>
              <a:t>Financial </a:t>
            </a:r>
            <a:r>
              <a:rPr lang="en-US" sz="2000" dirty="0">
                <a:latin typeface="+mn-lt"/>
              </a:rPr>
              <a:t>industry: Banking, </a:t>
            </a:r>
            <a:r>
              <a:rPr lang="en-US" sz="2000" dirty="0" err="1">
                <a:latin typeface="+mn-lt"/>
              </a:rPr>
              <a:t>Wallstreet</a:t>
            </a:r>
            <a:r>
              <a:rPr lang="en-US" sz="2000" dirty="0">
                <a:latin typeface="+mn-lt"/>
              </a:rPr>
              <a:t>, fraud </a:t>
            </a:r>
            <a:r>
              <a:rPr lang="en-US" sz="2000" dirty="0" smtClean="0">
                <a:latin typeface="+mn-lt"/>
              </a:rPr>
              <a:t>detection</a:t>
            </a:r>
          </a:p>
          <a:p>
            <a:pPr lvl="2"/>
            <a:r>
              <a:rPr lang="en-US" sz="2000" dirty="0" smtClean="0">
                <a:latin typeface="+mn-lt"/>
              </a:rPr>
              <a:t>Social </a:t>
            </a:r>
            <a:r>
              <a:rPr lang="en-US" sz="2000" dirty="0">
                <a:latin typeface="+mn-lt"/>
              </a:rPr>
              <a:t>media: Google, </a:t>
            </a:r>
            <a:r>
              <a:rPr lang="en-US" sz="2000" dirty="0" smtClean="0">
                <a:latin typeface="+mn-lt"/>
              </a:rPr>
              <a:t>Facebook</a:t>
            </a:r>
          </a:p>
          <a:p>
            <a:pPr lvl="2"/>
            <a:r>
              <a:rPr lang="en-US" sz="2000" dirty="0" smtClean="0">
                <a:latin typeface="+mn-lt"/>
              </a:rPr>
              <a:t>Intelligence </a:t>
            </a:r>
            <a:r>
              <a:rPr lang="en-US" sz="2000" dirty="0">
                <a:latin typeface="+mn-lt"/>
              </a:rPr>
              <a:t>community: NSA, CIA, </a:t>
            </a:r>
            <a:r>
              <a:rPr lang="en-US" sz="2000" dirty="0" smtClean="0">
                <a:latin typeface="+mn-lt"/>
              </a:rPr>
              <a:t>FBI</a:t>
            </a:r>
          </a:p>
          <a:p>
            <a:pPr lvl="2"/>
            <a:r>
              <a:rPr lang="en-US" sz="2000" dirty="0" smtClean="0">
                <a:latin typeface="+mn-lt"/>
              </a:rPr>
              <a:t>etc.</a:t>
            </a:r>
          </a:p>
          <a:p>
            <a:pPr lvl="2"/>
            <a:endParaRPr lang="en-US" sz="2000" dirty="0">
              <a:latin typeface="+mn-lt"/>
            </a:endParaRPr>
          </a:p>
          <a:p>
            <a:r>
              <a:rPr lang="en-US" sz="2800" dirty="0" smtClean="0"/>
              <a:t>Neuromorphic strength: </a:t>
            </a:r>
            <a:r>
              <a:rPr lang="en-US" sz="2800" dirty="0"/>
              <a:t>ideal for streaming analytics</a:t>
            </a:r>
          </a:p>
          <a:p>
            <a:pPr lvl="1"/>
            <a:r>
              <a:rPr lang="en-US" sz="2400" dirty="0"/>
              <a:t>Extraordinary at matching patterns</a:t>
            </a:r>
          </a:p>
          <a:p>
            <a:pPr lvl="2"/>
            <a:r>
              <a:rPr lang="en-US" sz="2000" dirty="0"/>
              <a:t>FPGA &gt;1,000x ops/watt vs IA server demonstrated</a:t>
            </a:r>
          </a:p>
          <a:p>
            <a:pPr lvl="2"/>
            <a:r>
              <a:rPr lang="en-US" sz="2000" dirty="0"/>
              <a:t>ASIC &gt;1,000,000x ops/watt projected</a:t>
            </a:r>
          </a:p>
          <a:p>
            <a:pPr lvl="1"/>
            <a:r>
              <a:rPr lang="en-US" sz="2400" dirty="0"/>
              <a:t>Not power or routing limited</a:t>
            </a:r>
          </a:p>
          <a:p>
            <a:endParaRPr lang="en-US" sz="2600" dirty="0">
              <a:latin typeface="+mn-lt"/>
            </a:endParaRPr>
          </a:p>
          <a:p>
            <a:endParaRPr lang="en-US" sz="2800"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6"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78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11</a:t>
            </a:fld>
            <a:endParaRPr lang="en-US" dirty="0">
              <a:solidFill>
                <a:prstClr val="black"/>
              </a:solidFill>
              <a:latin typeface="Arial" panose="020B0604020202020204" pitchFamily="34" charset="0"/>
              <a:cs typeface="Arial" panose="020B0604020202020204" pitchFamily="34" charset="0"/>
            </a:endParaRPr>
          </a:p>
        </p:txBody>
      </p:sp>
      <p:sp>
        <p:nvSpPr>
          <p:cNvPr id="76" name="Title 1"/>
          <p:cNvSpPr txBox="1">
            <a:spLocks/>
          </p:cNvSpPr>
          <p:nvPr/>
        </p:nvSpPr>
        <p:spPr bwMode="auto">
          <a:xfrm>
            <a:off x="100234" y="76200"/>
            <a:ext cx="8926091"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prstClr val="black"/>
                </a:solidFill>
                <a:latin typeface="Arial" panose="020B0604020202020204" pitchFamily="34" charset="0"/>
                <a:cs typeface="Arial" panose="020B0604020202020204" pitchFamily="34" charset="0"/>
              </a:rPr>
              <a:t>HAANA relies on applications to drive S&amp;T </a:t>
            </a:r>
          </a:p>
          <a:p>
            <a:r>
              <a:rPr lang="en-US" sz="2800" kern="0" dirty="0" smtClean="0">
                <a:solidFill>
                  <a:prstClr val="black"/>
                </a:solidFill>
                <a:latin typeface="Arial" panose="020B0604020202020204" pitchFamily="34" charset="0"/>
                <a:cs typeface="Arial" panose="020B0604020202020204" pitchFamily="34" charset="0"/>
              </a:rPr>
              <a:t>for algorithms, architecture, and hardware</a:t>
            </a:r>
          </a:p>
        </p:txBody>
      </p:sp>
      <p:grpSp>
        <p:nvGrpSpPr>
          <p:cNvPr id="2" name="Group 1"/>
          <p:cNvGrpSpPr/>
          <p:nvPr/>
        </p:nvGrpSpPr>
        <p:grpSpPr>
          <a:xfrm>
            <a:off x="443507" y="1315134"/>
            <a:ext cx="8502373" cy="2723466"/>
            <a:chOff x="443507" y="1315134"/>
            <a:chExt cx="8502373" cy="2723466"/>
          </a:xfrm>
        </p:grpSpPr>
        <p:sp>
          <p:nvSpPr>
            <p:cNvPr id="47" name="Rectangle 46"/>
            <p:cNvSpPr/>
            <p:nvPr/>
          </p:nvSpPr>
          <p:spPr>
            <a:xfrm>
              <a:off x="443507" y="2286000"/>
              <a:ext cx="8458200" cy="1752600"/>
            </a:xfrm>
            <a:prstGeom prst="rect">
              <a:avLst/>
            </a:prstGeom>
            <a:gradFill>
              <a:gsLst>
                <a:gs pos="0">
                  <a:schemeClr val="accent3">
                    <a:tint val="50000"/>
                    <a:satMod val="300000"/>
                    <a:alpha val="50000"/>
                  </a:schemeClr>
                </a:gs>
                <a:gs pos="35000">
                  <a:schemeClr val="accent3">
                    <a:tint val="37000"/>
                    <a:satMod val="300000"/>
                  </a:schemeClr>
                </a:gs>
                <a:gs pos="100000">
                  <a:schemeClr val="accent3">
                    <a:tint val="15000"/>
                    <a:satMod val="350000"/>
                  </a:schemeClr>
                </a:gs>
              </a:gsLst>
            </a:gradFill>
            <a:effectLst>
              <a:outerShdw blurRad="40000" dist="2286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prstClr val="black"/>
                </a:solidFill>
              </a:endParaRPr>
            </a:p>
          </p:txBody>
        </p:sp>
        <p:sp>
          <p:nvSpPr>
            <p:cNvPr id="71" name="TextBox 70"/>
            <p:cNvSpPr txBox="1"/>
            <p:nvPr/>
          </p:nvSpPr>
          <p:spPr>
            <a:xfrm>
              <a:off x="7671171" y="2299060"/>
              <a:ext cx="1274709" cy="369332"/>
            </a:xfrm>
            <a:prstGeom prst="rect">
              <a:avLst/>
            </a:prstGeom>
            <a:noFill/>
          </p:spPr>
          <p:txBody>
            <a:bodyPr wrap="none" rtlCol="0">
              <a:spAutoFit/>
            </a:bodyPr>
            <a:lstStyle/>
            <a:p>
              <a:pPr algn="ctr"/>
              <a:r>
                <a:rPr lang="en-US" i="1" dirty="0" smtClean="0">
                  <a:solidFill>
                    <a:prstClr val="black"/>
                  </a:solidFill>
                </a:rPr>
                <a:t>Algorithms</a:t>
              </a:r>
              <a:endParaRPr lang="en-US" i="1" dirty="0">
                <a:solidFill>
                  <a:prstClr val="black"/>
                </a:solidFill>
              </a:endParaRPr>
            </a:p>
          </p:txBody>
        </p:sp>
        <p:grpSp>
          <p:nvGrpSpPr>
            <p:cNvPr id="4" name="Group 3"/>
            <p:cNvGrpSpPr/>
            <p:nvPr/>
          </p:nvGrpSpPr>
          <p:grpSpPr>
            <a:xfrm>
              <a:off x="1493715" y="1315134"/>
              <a:ext cx="5988942" cy="1575000"/>
              <a:chOff x="1493715" y="1315134"/>
              <a:chExt cx="5988942" cy="1575000"/>
            </a:xfrm>
          </p:grpSpPr>
          <p:sp>
            <p:nvSpPr>
              <p:cNvPr id="45" name="Rectangle 44"/>
              <p:cNvSpPr/>
              <p:nvPr/>
            </p:nvSpPr>
            <p:spPr>
              <a:xfrm>
                <a:off x="3025272" y="1315134"/>
                <a:ext cx="4039354" cy="81846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prstClr val="black"/>
                  </a:solidFill>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82" name="TextBox 81"/>
              <p:cNvSpPr txBox="1"/>
              <p:nvPr/>
            </p:nvSpPr>
            <p:spPr>
              <a:xfrm>
                <a:off x="5636030" y="1330568"/>
                <a:ext cx="1428596" cy="369332"/>
              </a:xfrm>
              <a:prstGeom prst="rect">
                <a:avLst/>
              </a:prstGeom>
              <a:noFill/>
            </p:spPr>
            <p:txBody>
              <a:bodyPr wrap="none" rtlCol="0">
                <a:spAutoFit/>
              </a:bodyPr>
              <a:lstStyle/>
              <a:p>
                <a:pPr algn="ctr"/>
                <a:r>
                  <a:rPr lang="en-US" i="1" dirty="0" smtClean="0">
                    <a:solidFill>
                      <a:prstClr val="black"/>
                    </a:solidFill>
                  </a:rPr>
                  <a:t>Applications</a:t>
                </a:r>
                <a:endParaRPr lang="en-US" i="1"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grpSp>
      </p:grpSp>
      <p:pic>
        <p:nvPicPr>
          <p:cNvPr id="77"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grpSp>
        <p:nvGrpSpPr>
          <p:cNvPr id="7" name="Group 6"/>
          <p:cNvGrpSpPr/>
          <p:nvPr/>
        </p:nvGrpSpPr>
        <p:grpSpPr>
          <a:xfrm>
            <a:off x="3838465" y="2936106"/>
            <a:ext cx="1419335" cy="2503462"/>
            <a:chOff x="3838465" y="2936106"/>
            <a:chExt cx="1419335" cy="2503462"/>
          </a:xfrm>
        </p:grpSpPr>
        <p:pic>
          <p:nvPicPr>
            <p:cNvPr id="72" name="Picture 5" descr="C:\Users\cdjame\Documents\HAANA\EAB\EAB2015\AlgorithmsExamp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95" r="40321"/>
            <a:stretch/>
          </p:blipFill>
          <p:spPr bwMode="auto">
            <a:xfrm>
              <a:off x="3838465" y="4191000"/>
              <a:ext cx="1419335" cy="1248568"/>
            </a:xfrm>
            <a:prstGeom prst="rect">
              <a:avLst/>
            </a:prstGeom>
            <a:noFill/>
            <a:extLst>
              <a:ext uri="{909E8E84-426E-40DD-AFC4-6F175D3DCCD1}">
                <a14:hiddenFill xmlns:a14="http://schemas.microsoft.com/office/drawing/2010/main">
                  <a:solidFill>
                    <a:srgbClr val="FFFFFF"/>
                  </a:solidFill>
                </a14:hiddenFill>
              </a:ext>
            </a:extLst>
          </p:spPr>
        </p:pic>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grpSp>
      <p:grpSp>
        <p:nvGrpSpPr>
          <p:cNvPr id="6" name="Group 5"/>
          <p:cNvGrpSpPr/>
          <p:nvPr/>
        </p:nvGrpSpPr>
        <p:grpSpPr>
          <a:xfrm>
            <a:off x="1518347" y="2936106"/>
            <a:ext cx="1439406" cy="2503462"/>
            <a:chOff x="1518347" y="2936106"/>
            <a:chExt cx="1439406" cy="2503462"/>
          </a:xfrm>
        </p:grpSpPr>
        <p:pic>
          <p:nvPicPr>
            <p:cNvPr id="73" name="Picture 5" descr="C:\Users\cdjame\Documents\HAANA\EAB\EAB2015\AlgorithmsExampl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80181" b="50000"/>
            <a:stretch/>
          </p:blipFill>
          <p:spPr bwMode="auto">
            <a:xfrm>
              <a:off x="1518347" y="4191000"/>
              <a:ext cx="1439406" cy="1248568"/>
            </a:xfrm>
            <a:prstGeom prst="rect">
              <a:avLst/>
            </a:prstGeom>
            <a:noFill/>
            <a:extLst>
              <a:ext uri="{909E8E84-426E-40DD-AFC4-6F175D3DCCD1}">
                <a14:hiddenFill xmlns:a14="http://schemas.microsoft.com/office/drawing/2010/main">
                  <a:solidFill>
                    <a:srgbClr val="FFFFFF"/>
                  </a:solidFill>
                </a14:hiddenFill>
              </a:ext>
            </a:extLst>
          </p:spPr>
        </p:pic>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grpSp>
      <p:grpSp>
        <p:nvGrpSpPr>
          <p:cNvPr id="9" name="Group 8"/>
          <p:cNvGrpSpPr/>
          <p:nvPr/>
        </p:nvGrpSpPr>
        <p:grpSpPr>
          <a:xfrm>
            <a:off x="6142872" y="2936106"/>
            <a:ext cx="1400928" cy="2503462"/>
            <a:chOff x="6142872" y="2936106"/>
            <a:chExt cx="1400928" cy="2503462"/>
          </a:xfrm>
        </p:grpSpPr>
        <p:pic>
          <p:nvPicPr>
            <p:cNvPr id="15365" name="Picture 5" descr="C:\Users\cdjame\Documents\HAANA\EAB\EAB2015\AlgorithmsExamp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422"/>
            <a:stretch/>
          </p:blipFill>
          <p:spPr bwMode="auto">
            <a:xfrm>
              <a:off x="6142872" y="4191000"/>
              <a:ext cx="1400928" cy="1248568"/>
            </a:xfrm>
            <a:prstGeom prst="rect">
              <a:avLst/>
            </a:prstGeom>
            <a:noFill/>
            <a:extLst>
              <a:ext uri="{909E8E84-426E-40DD-AFC4-6F175D3DCCD1}">
                <a14:hiddenFill xmlns:a14="http://schemas.microsoft.com/office/drawing/2010/main">
                  <a:solidFill>
                    <a:srgbClr val="FFFFFF"/>
                  </a:solidFill>
                </a14:hiddenFill>
              </a:ext>
            </a:extLst>
          </p:spPr>
        </p:pic>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grpSp>
    </p:spTree>
    <p:extLst>
      <p:ext uri="{BB962C8B-B14F-4D97-AF65-F5344CB8AC3E}">
        <p14:creationId xmlns:p14="http://schemas.microsoft.com/office/powerpoint/2010/main" val="100373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02827"/>
            <a:ext cx="3200400" cy="440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Users\cdjame\Documents\Projects\HAANA\Logo\HAANA_LogoF.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SNL_color_sta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23" name="Slide Number Placeholder 3"/>
          <p:cNvSpPr>
            <a:spLocks noGrp="1"/>
          </p:cNvSpPr>
          <p:nvPr>
            <p:ph type="sldNum" sz="quarter" idx="12"/>
          </p:nvPr>
        </p:nvSpPr>
        <p:spPr>
          <a:xfrm>
            <a:off x="8305800" y="6517867"/>
            <a:ext cx="609600" cy="374650"/>
          </a:xfrm>
        </p:spPr>
        <p:txBody>
          <a:bodyPr/>
          <a:lstStyle/>
          <a:p>
            <a:fld id="{A5E55A7B-7854-E145-92D9-B491DF4BAE2D}" type="slidenum">
              <a:rPr lang="en-US" smtClean="0">
                <a:latin typeface="Arial" panose="020B0604020202020204" pitchFamily="34" charset="0"/>
                <a:cs typeface="Arial" panose="020B0604020202020204" pitchFamily="34" charset="0"/>
              </a:rPr>
              <a:pPr/>
              <a:t>12</a:t>
            </a:fld>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3962400" y="1524000"/>
            <a:ext cx="4942114"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Hippocampus model (Aimone et al)</a:t>
            </a:r>
          </a:p>
          <a:p>
            <a:pPr marL="285750" indent="-285750">
              <a:lnSpc>
                <a:spcPct val="150000"/>
              </a:lnSpc>
              <a:buFont typeface="Arial" panose="020B0604020202020204" pitchFamily="34" charset="0"/>
              <a:buChar char="•"/>
            </a:pPr>
            <a:r>
              <a:rPr lang="en-US" dirty="0" smtClean="0"/>
              <a:t>Direct EC→CA3 is dense but weak (recall)</a:t>
            </a:r>
          </a:p>
          <a:p>
            <a:pPr marL="285750" indent="-285750">
              <a:lnSpc>
                <a:spcPct val="150000"/>
              </a:lnSpc>
              <a:buFont typeface="Arial" panose="020B0604020202020204" pitchFamily="34" charset="0"/>
              <a:buChar char="•"/>
            </a:pPr>
            <a:r>
              <a:rPr lang="en-US" dirty="0" smtClean="0"/>
              <a:t>Path via DG is sparse and strong (training)</a:t>
            </a:r>
          </a:p>
          <a:p>
            <a:pPr marL="285750" indent="-285750">
              <a:lnSpc>
                <a:spcPct val="150000"/>
              </a:lnSpc>
              <a:buFont typeface="Arial" panose="020B0604020202020204" pitchFamily="34" charset="0"/>
              <a:buChar char="•"/>
            </a:pPr>
            <a:r>
              <a:rPr lang="en-US" dirty="0" smtClean="0"/>
              <a:t>DG performs: </a:t>
            </a:r>
          </a:p>
          <a:p>
            <a:pPr marL="800100" lvl="1" indent="-342900">
              <a:lnSpc>
                <a:spcPct val="150000"/>
              </a:lnSpc>
              <a:buFont typeface="+mj-lt"/>
              <a:buAutoNum type="arabicPeriod"/>
            </a:pPr>
            <a:r>
              <a:rPr lang="en-US" dirty="0"/>
              <a:t>Sparsity increases</a:t>
            </a:r>
          </a:p>
          <a:p>
            <a:pPr marL="742950" lvl="1" indent="-285750">
              <a:lnSpc>
                <a:spcPct val="150000"/>
              </a:lnSpc>
              <a:buFont typeface="Arial" panose="020B0604020202020204" pitchFamily="34" charset="0"/>
              <a:buChar char="•"/>
            </a:pPr>
            <a:endParaRPr lang="en-US" dirty="0" smtClean="0"/>
          </a:p>
          <a:p>
            <a:pPr marL="800100" lvl="1" indent="-342900">
              <a:lnSpc>
                <a:spcPct val="150000"/>
              </a:lnSpc>
              <a:buFont typeface="+mj-lt"/>
              <a:buAutoNum type="arabicPeriod" startAt="2"/>
            </a:pPr>
            <a:endParaRPr lang="en-US" dirty="0" smtClean="0"/>
          </a:p>
          <a:p>
            <a:pPr marL="800100" lvl="1" indent="-342900">
              <a:lnSpc>
                <a:spcPct val="150000"/>
              </a:lnSpc>
              <a:buFont typeface="+mj-lt"/>
              <a:buAutoNum type="arabicPeriod" startAt="2"/>
            </a:pPr>
            <a:endParaRPr lang="en-US" dirty="0" smtClean="0"/>
          </a:p>
          <a:p>
            <a:pPr marL="800100" lvl="1" indent="-342900">
              <a:lnSpc>
                <a:spcPct val="150000"/>
              </a:lnSpc>
              <a:buFont typeface="+mj-lt"/>
              <a:buAutoNum type="arabicPeriod" startAt="2"/>
            </a:pPr>
            <a:r>
              <a:rPr lang="en-US" dirty="0" smtClean="0"/>
              <a:t>Pattern </a:t>
            </a:r>
            <a:r>
              <a:rPr lang="en-US" dirty="0"/>
              <a:t>separation</a:t>
            </a:r>
          </a:p>
          <a:p>
            <a:pPr>
              <a:lnSpc>
                <a:spcPct val="150000"/>
              </a:lnSpc>
            </a:pPr>
            <a:endParaRPr lang="en-US" dirty="0"/>
          </a:p>
        </p:txBody>
      </p:sp>
      <p:sp>
        <p:nvSpPr>
          <p:cNvPr id="24" name="Bent Arrow 23"/>
          <p:cNvSpPr/>
          <p:nvPr/>
        </p:nvSpPr>
        <p:spPr>
          <a:xfrm rot="16200000">
            <a:off x="5023980" y="5461690"/>
            <a:ext cx="304800" cy="220249"/>
          </a:xfrm>
          <a:prstGeom prst="bentArrow">
            <a:avLst/>
          </a:prstGeom>
          <a:gradFill>
            <a:gsLst>
              <a:gs pos="0">
                <a:srgbClr val="840100"/>
              </a:gs>
              <a:gs pos="100000">
                <a:srgbClr val="DAACAA"/>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5" name="Rounded Rectangle 24"/>
          <p:cNvSpPr/>
          <p:nvPr/>
        </p:nvSpPr>
        <p:spPr>
          <a:xfrm>
            <a:off x="5286505" y="5414375"/>
            <a:ext cx="2032870" cy="529225"/>
          </a:xfrm>
          <a:prstGeom prst="roundRect">
            <a:avLst/>
          </a:prstGeom>
          <a:gradFill>
            <a:gsLst>
              <a:gs pos="0">
                <a:srgbClr val="840100"/>
              </a:gs>
              <a:gs pos="100000">
                <a:srgbClr val="DAACAA"/>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Threat detection</a:t>
            </a:r>
            <a:endParaRPr lang="en-US" dirty="0"/>
          </a:p>
        </p:txBody>
      </p:sp>
      <p:sp>
        <p:nvSpPr>
          <p:cNvPr id="26" name="Bent Arrow 25"/>
          <p:cNvSpPr/>
          <p:nvPr/>
        </p:nvSpPr>
        <p:spPr>
          <a:xfrm rot="16200000">
            <a:off x="5023980" y="3699876"/>
            <a:ext cx="304800" cy="220249"/>
          </a:xfrm>
          <a:prstGeom prst="bentArrow">
            <a:avLst/>
          </a:prstGeom>
          <a:gradFill>
            <a:gsLst>
              <a:gs pos="0">
                <a:srgbClr val="840100"/>
              </a:gs>
              <a:gs pos="100000">
                <a:srgbClr val="DAACAA"/>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Rounded Rectangle 26"/>
          <p:cNvSpPr/>
          <p:nvPr/>
        </p:nvSpPr>
        <p:spPr>
          <a:xfrm>
            <a:off x="5286505" y="3738259"/>
            <a:ext cx="2032870" cy="891469"/>
          </a:xfrm>
          <a:prstGeom prst="roundRect">
            <a:avLst/>
          </a:prstGeom>
          <a:gradFill>
            <a:gsLst>
              <a:gs pos="0">
                <a:srgbClr val="840100"/>
              </a:gs>
              <a:gs pos="100000">
                <a:srgbClr val="DAACAA"/>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Content-addressable Memory</a:t>
            </a:r>
            <a:endParaRPr lang="en-US" dirty="0"/>
          </a:p>
        </p:txBody>
      </p:sp>
      <p:sp>
        <p:nvSpPr>
          <p:cNvPr id="13"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Neural-inspired algorithms: dentate gyrus pre-processing formats data for learning</a:t>
            </a:r>
            <a:endParaRPr lang="en-US" sz="2800"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130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458200" y="6553200"/>
            <a:ext cx="609600" cy="374650"/>
          </a:xfrm>
        </p:spPr>
        <p:txBody>
          <a:bodyPr/>
          <a:lstStyle/>
          <a:p>
            <a:fld id="{A5E55A7B-7854-E145-92D9-B491DF4BAE2D}" type="slidenum">
              <a:rPr lang="en-US" smtClean="0">
                <a:solidFill>
                  <a:prstClr val="black"/>
                </a:solidFill>
              </a:rPr>
              <a:pPr/>
              <a:t>13</a:t>
            </a:fld>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24000"/>
            <a:ext cx="4452257" cy="3400919"/>
          </a:xfrm>
          <a:prstGeom prst="rect">
            <a:avLst/>
          </a:prstGeom>
        </p:spPr>
      </p:pic>
      <p:sp>
        <p:nvSpPr>
          <p:cNvPr id="5"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Modeling the “sparsity transformation” in neurobiological systems</a:t>
            </a:r>
            <a:endParaRPr lang="en-US" sz="2800" kern="0"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5620066" y="6172200"/>
            <a:ext cx="3501280" cy="276999"/>
          </a:xfrm>
          <a:prstGeom prst="rect">
            <a:avLst/>
          </a:prstGeom>
        </p:spPr>
        <p:txBody>
          <a:bodyPr wrap="none">
            <a:spAutoFit/>
          </a:bodyPr>
          <a:lstStyle/>
          <a:p>
            <a:r>
              <a:rPr lang="en-US" sz="1200" i="1" dirty="0" smtClean="0"/>
              <a:t>Severa </a:t>
            </a:r>
            <a:r>
              <a:rPr lang="en-US" sz="1200" i="1" dirty="0"/>
              <a:t>et al, </a:t>
            </a:r>
            <a:r>
              <a:rPr lang="en-US" sz="1200" i="1" dirty="0" smtClean="0"/>
              <a:t>accepted Neural Computation 2016</a:t>
            </a:r>
            <a:endParaRPr lang="en-US" sz="1200" i="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960" y="1724519"/>
            <a:ext cx="4124554" cy="3098909"/>
          </a:xfrm>
          <a:prstGeom prst="rect">
            <a:avLst/>
          </a:prstGeom>
        </p:spPr>
      </p:pic>
      <p:sp>
        <p:nvSpPr>
          <p:cNvPr id="8" name="Rectangle 7"/>
          <p:cNvSpPr/>
          <p:nvPr/>
        </p:nvSpPr>
        <p:spPr>
          <a:xfrm>
            <a:off x="381000" y="5084522"/>
            <a:ext cx="3470388" cy="584775"/>
          </a:xfrm>
          <a:prstGeom prst="rect">
            <a:avLst/>
          </a:prstGeom>
        </p:spPr>
        <p:txBody>
          <a:bodyPr wrap="square">
            <a:spAutoFit/>
          </a:bodyPr>
          <a:lstStyle/>
          <a:p>
            <a:r>
              <a:rPr lang="en-US" sz="1600" dirty="0" smtClean="0"/>
              <a:t>DG increases sparsity of EC input – improved separation of features </a:t>
            </a:r>
            <a:endParaRPr lang="en-US" sz="1600" dirty="0"/>
          </a:p>
        </p:txBody>
      </p:sp>
      <p:sp>
        <p:nvSpPr>
          <p:cNvPr id="2" name="Rectangle 1"/>
          <p:cNvSpPr/>
          <p:nvPr/>
        </p:nvSpPr>
        <p:spPr>
          <a:xfrm>
            <a:off x="4718786" y="5084522"/>
            <a:ext cx="4272814" cy="830997"/>
          </a:xfrm>
          <a:prstGeom prst="rect">
            <a:avLst/>
          </a:prstGeom>
        </p:spPr>
        <p:txBody>
          <a:bodyPr wrap="square">
            <a:spAutoFit/>
          </a:bodyPr>
          <a:lstStyle/>
          <a:p>
            <a:pPr algn="just"/>
            <a:r>
              <a:rPr lang="en-US" sz="1600" dirty="0">
                <a:latin typeface="+mj-lt"/>
              </a:rPr>
              <a:t>S</a:t>
            </a:r>
            <a:r>
              <a:rPr lang="en-US" sz="1600" dirty="0" smtClean="0">
                <a:latin typeface="+mj-lt"/>
              </a:rPr>
              <a:t>parse </a:t>
            </a:r>
            <a:r>
              <a:rPr lang="en-US" sz="1600" dirty="0">
                <a:latin typeface="+mj-lt"/>
              </a:rPr>
              <a:t>coding </a:t>
            </a:r>
            <a:r>
              <a:rPr lang="en-US" sz="1600" dirty="0" smtClean="0">
                <a:latin typeface="+mj-lt"/>
              </a:rPr>
              <a:t>decreases </a:t>
            </a:r>
            <a:r>
              <a:rPr lang="en-US" sz="1600" dirty="0">
                <a:latin typeface="+mj-lt"/>
              </a:rPr>
              <a:t>the normalized </a:t>
            </a:r>
            <a:r>
              <a:rPr lang="en-US" sz="1600" dirty="0" smtClean="0">
                <a:latin typeface="+mj-lt"/>
              </a:rPr>
              <a:t>correlation for </a:t>
            </a:r>
            <a:r>
              <a:rPr lang="en-US" sz="1600" dirty="0">
                <a:latin typeface="+mj-lt"/>
              </a:rPr>
              <a:t>any pair of </a:t>
            </a:r>
            <a:r>
              <a:rPr lang="en-US" sz="1600" dirty="0" smtClean="0">
                <a:latin typeface="+mj-lt"/>
              </a:rPr>
              <a:t>vectors, and thus increases the estimated ‘sparsity’. </a:t>
            </a:r>
            <a:endParaRPr lang="en-US" sz="1600" dirty="0">
              <a:latin typeface="+mj-lt"/>
            </a:endParaRPr>
          </a:p>
        </p:txBody>
      </p:sp>
      <p:sp>
        <p:nvSpPr>
          <p:cNvPr id="9" name="Down Arrow 8"/>
          <p:cNvSpPr/>
          <p:nvPr/>
        </p:nvSpPr>
        <p:spPr>
          <a:xfrm>
            <a:off x="6019800" y="3044570"/>
            <a:ext cx="304800" cy="1219200"/>
          </a:xfrm>
          <a:prstGeom prst="downArrow">
            <a:avLst/>
          </a:prstGeom>
          <a:gradFill>
            <a:gsLst>
              <a:gs pos="0">
                <a:srgbClr val="840100"/>
              </a:gs>
              <a:gs pos="100000">
                <a:srgbClr val="DAACAA"/>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94854" y="2783476"/>
            <a:ext cx="1905000" cy="338554"/>
          </a:xfrm>
          <a:prstGeom prst="rect">
            <a:avLst/>
          </a:prstGeom>
        </p:spPr>
        <p:txBody>
          <a:bodyPr wrap="square">
            <a:spAutoFit/>
          </a:bodyPr>
          <a:lstStyle/>
          <a:p>
            <a:pPr algn="just"/>
            <a:r>
              <a:rPr lang="en-US" sz="1600" dirty="0" smtClean="0">
                <a:solidFill>
                  <a:srgbClr val="840100"/>
                </a:solidFill>
                <a:latin typeface="+mj-lt"/>
              </a:rPr>
              <a:t>increased sparsity</a:t>
            </a:r>
            <a:endParaRPr lang="en-US" sz="1600" dirty="0">
              <a:solidFill>
                <a:srgbClr val="840100"/>
              </a:solidFill>
              <a:latin typeface="+mj-lt"/>
            </a:endParaRPr>
          </a:p>
        </p:txBody>
      </p:sp>
      <p:pic>
        <p:nvPicPr>
          <p:cNvPr id="12" name="Picture 8" descr="SNL_color_sta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537613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mj-lt"/>
              </a:rPr>
              <a:pPr/>
              <a:t>14</a:t>
            </a:fld>
            <a:endParaRPr lang="en-US" dirty="0">
              <a:solidFill>
                <a:prstClr val="black"/>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454" y="1385805"/>
            <a:ext cx="5143962" cy="2469102"/>
          </a:xfrm>
          <a:prstGeom prst="rect">
            <a:avLst/>
          </a:prstGeom>
        </p:spPr>
      </p:pic>
      <p:sp>
        <p:nvSpPr>
          <p:cNvPr id="5"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Neurogenesis increases coding flexibility</a:t>
            </a:r>
            <a:endParaRPr lang="en-US" sz="2800" kern="0"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5620066" y="6172200"/>
            <a:ext cx="3501280" cy="276999"/>
          </a:xfrm>
          <a:prstGeom prst="rect">
            <a:avLst/>
          </a:prstGeom>
        </p:spPr>
        <p:txBody>
          <a:bodyPr wrap="none">
            <a:spAutoFit/>
          </a:bodyPr>
          <a:lstStyle/>
          <a:p>
            <a:r>
              <a:rPr lang="en-US" sz="1200" i="1" dirty="0" smtClean="0"/>
              <a:t>Severa </a:t>
            </a:r>
            <a:r>
              <a:rPr lang="en-US" sz="1200" i="1" dirty="0"/>
              <a:t>et al, </a:t>
            </a:r>
            <a:r>
              <a:rPr lang="en-US" sz="1200" i="1" dirty="0" smtClean="0"/>
              <a:t>accepted Neural Computation 2016</a:t>
            </a:r>
            <a:endParaRPr lang="en-US" sz="1200" i="1" dirty="0"/>
          </a:p>
        </p:txBody>
      </p:sp>
      <p:sp>
        <p:nvSpPr>
          <p:cNvPr id="7" name="TextBox 6"/>
          <p:cNvSpPr txBox="1"/>
          <p:nvPr/>
        </p:nvSpPr>
        <p:spPr>
          <a:xfrm>
            <a:off x="3804620" y="4172837"/>
            <a:ext cx="4958380" cy="1323439"/>
          </a:xfrm>
          <a:prstGeom prst="rect">
            <a:avLst/>
          </a:prstGeom>
          <a:noFill/>
        </p:spPr>
        <p:txBody>
          <a:bodyPr wrap="square" rtlCol="0">
            <a:spAutoFit/>
          </a:bodyPr>
          <a:lstStyle/>
          <a:p>
            <a:pPr>
              <a:buFont typeface="Arial" panose="020B0604020202020204" pitchFamily="34" charset="0"/>
              <a:buChar char="•"/>
            </a:pPr>
            <a:r>
              <a:rPr lang="en-US" sz="1600" dirty="0" smtClean="0"/>
              <a:t> Dentate code is compatible with the introduction of new neurons and the refinement of old neurons</a:t>
            </a:r>
          </a:p>
          <a:p>
            <a:pPr>
              <a:buFont typeface="Arial" panose="020B0604020202020204" pitchFamily="34" charset="0"/>
              <a:buChar char="•"/>
            </a:pPr>
            <a:endParaRPr lang="en-US" sz="1600" dirty="0" smtClean="0"/>
          </a:p>
          <a:p>
            <a:pPr>
              <a:buFont typeface="Arial" panose="020B0604020202020204" pitchFamily="34" charset="0"/>
              <a:buChar char="•"/>
            </a:pPr>
            <a:r>
              <a:rPr lang="en-US" sz="1600" dirty="0" smtClean="0"/>
              <a:t> Mixed heterogeneous code allows for adaptation to novel inputs, increased capacity</a:t>
            </a:r>
          </a:p>
        </p:txBody>
      </p:sp>
      <p:grpSp>
        <p:nvGrpSpPr>
          <p:cNvPr id="10" name="Group 9"/>
          <p:cNvGrpSpPr/>
          <p:nvPr/>
        </p:nvGrpSpPr>
        <p:grpSpPr>
          <a:xfrm>
            <a:off x="381000" y="2240284"/>
            <a:ext cx="2888477" cy="2560316"/>
            <a:chOff x="533400" y="1146119"/>
            <a:chExt cx="2699287" cy="239262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6119"/>
              <a:ext cx="2544546" cy="2136791"/>
            </a:xfrm>
            <a:prstGeom prst="rect">
              <a:avLst/>
            </a:prstGeom>
          </p:spPr>
        </p:pic>
        <p:sp>
          <p:nvSpPr>
            <p:cNvPr id="9" name="Rectangle 8"/>
            <p:cNvSpPr/>
            <p:nvPr/>
          </p:nvSpPr>
          <p:spPr>
            <a:xfrm>
              <a:off x="941675" y="3261740"/>
              <a:ext cx="2291012" cy="276999"/>
            </a:xfrm>
            <a:prstGeom prst="rect">
              <a:avLst/>
            </a:prstGeom>
          </p:spPr>
          <p:txBody>
            <a:bodyPr wrap="none">
              <a:spAutoFit/>
            </a:bodyPr>
            <a:lstStyle/>
            <a:p>
              <a:r>
                <a:rPr lang="en-US" sz="1200" i="1" dirty="0" err="1" smtClean="0"/>
                <a:t>Dieni</a:t>
              </a:r>
              <a:r>
                <a:rPr lang="en-US" sz="1200" i="1" dirty="0" smtClean="0"/>
                <a:t> </a:t>
              </a:r>
              <a:r>
                <a:rPr lang="en-US" sz="1200" i="1" dirty="0"/>
                <a:t>et al, </a:t>
              </a:r>
              <a:r>
                <a:rPr lang="en-US" sz="1200" i="1" dirty="0" smtClean="0"/>
                <a:t>Nature </a:t>
              </a:r>
              <a:r>
                <a:rPr lang="en-US" sz="1200" i="1" dirty="0" err="1" smtClean="0"/>
                <a:t>Comm</a:t>
              </a:r>
              <a:r>
                <a:rPr lang="en-US" sz="1200" i="1" dirty="0" smtClean="0"/>
                <a:t> 2016</a:t>
              </a:r>
              <a:endParaRPr lang="en-US" sz="1200" i="1" dirty="0"/>
            </a:p>
          </p:txBody>
        </p:sp>
      </p:grpSp>
      <p:grpSp>
        <p:nvGrpSpPr>
          <p:cNvPr id="2" name="Group 1"/>
          <p:cNvGrpSpPr/>
          <p:nvPr/>
        </p:nvGrpSpPr>
        <p:grpSpPr>
          <a:xfrm>
            <a:off x="339875" y="4966449"/>
            <a:ext cx="2768447" cy="1434351"/>
            <a:chOff x="339875" y="4909299"/>
            <a:chExt cx="2768447" cy="1434351"/>
          </a:xfrm>
        </p:grpSpPr>
        <p:pic>
          <p:nvPicPr>
            <p:cNvPr id="12" name="Picture 4" descr="https://upload.wikimedia.org/wikipedia/commons/8/81/Examples_of_Grid_Cells_with_Different_Grid_Spacing_and_Field_Size.jpg"/>
            <p:cNvPicPr>
              <a:picLocks noChangeAspect="1" noChangeArrowheads="1"/>
            </p:cNvPicPr>
            <p:nvPr/>
          </p:nvPicPr>
          <p:blipFill rotWithShape="1">
            <a:blip r:embed="rId5">
              <a:extLst>
                <a:ext uri="{28A0092B-C50C-407E-A947-70E740481C1C}">
                  <a14:useLocalDpi xmlns:a14="http://schemas.microsoft.com/office/drawing/2010/main" val="0"/>
                </a:ext>
              </a:extLst>
            </a:blip>
            <a:srcRect r="33924" b="80342"/>
            <a:stretch/>
          </p:blipFill>
          <p:spPr bwMode="auto">
            <a:xfrm>
              <a:off x="339875" y="4909299"/>
              <a:ext cx="2768447" cy="12629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96386" y="6066651"/>
              <a:ext cx="2103461" cy="276999"/>
            </a:xfrm>
            <a:prstGeom prst="rect">
              <a:avLst/>
            </a:prstGeom>
          </p:spPr>
          <p:txBody>
            <a:bodyPr wrap="none">
              <a:spAutoFit/>
            </a:bodyPr>
            <a:lstStyle/>
            <a:p>
              <a:r>
                <a:rPr lang="en-US" sz="1200" i="1" dirty="0" err="1" smtClean="0"/>
                <a:t>Giocomo</a:t>
              </a:r>
              <a:r>
                <a:rPr lang="en-US" sz="1200" i="1" dirty="0" smtClean="0"/>
                <a:t> </a:t>
              </a:r>
              <a:r>
                <a:rPr lang="en-US" sz="1200" i="1" dirty="0"/>
                <a:t>et al, </a:t>
              </a:r>
              <a:r>
                <a:rPr lang="en-US" sz="1200" i="1" dirty="0" smtClean="0"/>
                <a:t>Neuron 2011</a:t>
              </a:r>
              <a:endParaRPr lang="en-US" sz="1200" i="1" dirty="0"/>
            </a:p>
          </p:txBody>
        </p:sp>
      </p:grpSp>
      <p:sp>
        <p:nvSpPr>
          <p:cNvPr id="14" name="TextBox 13"/>
          <p:cNvSpPr txBox="1"/>
          <p:nvPr/>
        </p:nvSpPr>
        <p:spPr>
          <a:xfrm>
            <a:off x="235723" y="1219200"/>
            <a:ext cx="3117077" cy="1077218"/>
          </a:xfrm>
          <a:prstGeom prst="rect">
            <a:avLst/>
          </a:prstGeom>
          <a:noFill/>
        </p:spPr>
        <p:txBody>
          <a:bodyPr wrap="square" rtlCol="0">
            <a:spAutoFit/>
          </a:bodyPr>
          <a:lstStyle/>
          <a:p>
            <a:pPr>
              <a:buFont typeface="Arial" panose="020B0604020202020204" pitchFamily="34" charset="0"/>
              <a:buChar char="•"/>
            </a:pPr>
            <a:r>
              <a:rPr lang="en-US" sz="1600" dirty="0"/>
              <a:t> Adult neurogenesis improves information capacity</a:t>
            </a:r>
          </a:p>
          <a:p>
            <a:pPr>
              <a:buFont typeface="Arial" panose="020B0604020202020204" pitchFamily="34" charset="0"/>
              <a:buChar char="•"/>
            </a:pPr>
            <a:r>
              <a:rPr lang="en-US" sz="1600" dirty="0"/>
              <a:t> Grid cells (EC to DG) encode spatial </a:t>
            </a:r>
            <a:r>
              <a:rPr lang="en-US" sz="1600" dirty="0" smtClean="0"/>
              <a:t>dimensions</a:t>
            </a:r>
            <a:endParaRPr lang="en-US" sz="1600" dirty="0"/>
          </a:p>
        </p:txBody>
      </p:sp>
      <p:pic>
        <p:nvPicPr>
          <p:cNvPr id="15"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1313769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066800"/>
            <a:ext cx="5274509" cy="5161042"/>
          </a:xfrm>
          <a:prstGeom prst="rect">
            <a:avLst/>
          </a:prstGeom>
        </p:spPr>
      </p:pic>
      <p:sp>
        <p:nvSpPr>
          <p:cNvPr id="6" name="Slide Number Placeholder 2"/>
          <p:cNvSpPr txBox="1">
            <a:spLocks/>
          </p:cNvSpPr>
          <p:nvPr/>
        </p:nvSpPr>
        <p:spPr>
          <a:xfrm>
            <a:off x="8534400" y="6559550"/>
            <a:ext cx="609600" cy="3746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E55A7B-7854-E145-92D9-B491DF4BAE2D}" type="slidenum">
              <a:rPr lang="en-US" sz="1400" smtClean="0">
                <a:solidFill>
                  <a:prstClr val="black"/>
                </a:solidFill>
                <a:latin typeface="Calibri" panose="020F0502020204030204" pitchFamily="34" charset="0"/>
              </a:rPr>
              <a:pPr algn="ctr"/>
              <a:t>15</a:t>
            </a:fld>
            <a:endParaRPr lang="en-US" sz="1400" dirty="0">
              <a:solidFill>
                <a:prstClr val="black"/>
              </a:solidFill>
              <a:latin typeface="Calibri" panose="020F0502020204030204" pitchFamily="34" charset="0"/>
            </a:endParaRPr>
          </a:p>
        </p:txBody>
      </p:sp>
      <p:sp>
        <p:nvSpPr>
          <p:cNvPr id="8" name="Rectangle 3"/>
          <p:cNvSpPr>
            <a:spLocks noChangeArrowheads="1"/>
          </p:cNvSpPr>
          <p:nvPr/>
        </p:nvSpPr>
        <p:spPr bwMode="auto">
          <a:xfrm>
            <a:off x="337458" y="152400"/>
            <a:ext cx="8458200" cy="838200"/>
          </a:xfrm>
          <a:prstGeom prst="rect">
            <a:avLst/>
          </a:prstGeom>
          <a:noFill/>
          <a:ln w="9525">
            <a:noFill/>
            <a:miter lim="800000"/>
            <a:headEnd/>
            <a:tailEnd/>
          </a:ln>
        </p:spPr>
        <p:txBody>
          <a:bodyPr lIns="135383" tIns="67691" rIns="135383" bIns="67691" anchor="ctr"/>
          <a:lstStyle/>
          <a:p>
            <a:pPr defTabSz="1354138"/>
            <a:r>
              <a:rPr lang="en-US" sz="2800" dirty="0" smtClean="0">
                <a:latin typeface="Arial" panose="020B0604020202020204" pitchFamily="34" charset="0"/>
                <a:cs typeface="Arial" panose="020B0604020202020204" pitchFamily="34" charset="0"/>
              </a:rPr>
              <a:t>Exploring the impact of neural information content in a real-world application</a:t>
            </a:r>
            <a:endParaRPr lang="en-US" sz="2800" b="0" dirty="0" smtClean="0">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228600" y="1066800"/>
            <a:ext cx="3581400" cy="2743200"/>
          </a:xfrm>
        </p:spPr>
        <p:txBody>
          <a:bodyPr>
            <a:noAutofit/>
          </a:bodyPr>
          <a:lstStyle/>
          <a:p>
            <a:pPr marL="0" indent="0">
              <a:buNone/>
            </a:pPr>
            <a:r>
              <a:rPr lang="en-US" sz="1600" dirty="0" smtClean="0">
                <a:latin typeface="+mn-lt"/>
              </a:rPr>
              <a:t> - Estimate the neural information content in place cell encoding of spatial locations</a:t>
            </a:r>
          </a:p>
          <a:p>
            <a:pPr marL="0" indent="0">
              <a:buNone/>
            </a:pPr>
            <a:endParaRPr lang="en-US" sz="1600" dirty="0">
              <a:latin typeface="+mn-lt"/>
            </a:endParaRPr>
          </a:p>
          <a:p>
            <a:pPr marL="0" indent="0">
              <a:buNone/>
            </a:pPr>
            <a:r>
              <a:rPr lang="en-US" sz="1600" dirty="0" smtClean="0">
                <a:latin typeface="+mn-lt"/>
              </a:rPr>
              <a:t>- Map information content to the neural space (resolution, efficiency)</a:t>
            </a:r>
          </a:p>
          <a:p>
            <a:pPr marL="0" indent="0">
              <a:buNone/>
            </a:pPr>
            <a:endParaRPr lang="en-US" sz="1600" dirty="0" smtClean="0">
              <a:latin typeface="+mn-lt"/>
            </a:endParaRPr>
          </a:p>
          <a:p>
            <a:pPr marL="0" indent="0">
              <a:buNone/>
            </a:pPr>
            <a:r>
              <a:rPr lang="en-US" sz="1600" dirty="0" smtClean="0">
                <a:latin typeface="+mn-lt"/>
              </a:rPr>
              <a:t>- Examine the impact of neurogenesis on encoding and information content</a:t>
            </a:r>
          </a:p>
        </p:txBody>
      </p:sp>
      <p:grpSp>
        <p:nvGrpSpPr>
          <p:cNvPr id="11" name="Group 10"/>
          <p:cNvGrpSpPr/>
          <p:nvPr/>
        </p:nvGrpSpPr>
        <p:grpSpPr>
          <a:xfrm>
            <a:off x="337458" y="3949612"/>
            <a:ext cx="3036019" cy="2278230"/>
            <a:chOff x="1371600" y="1676399"/>
            <a:chExt cx="6352260" cy="4766743"/>
          </a:xfrm>
        </p:grpSpPr>
        <p:pic>
          <p:nvPicPr>
            <p:cNvPr id="12" name="Picture 4"/>
            <p:cNvPicPr>
              <a:picLocks noChangeAspect="1" noChangeArrowheads="1"/>
            </p:cNvPicPr>
            <p:nvPr/>
          </p:nvPicPr>
          <p:blipFill>
            <a:blip r:embed="rId4" cstate="print"/>
            <a:srcRect/>
            <a:stretch>
              <a:fillRect/>
            </a:stretch>
          </p:blipFill>
          <p:spPr bwMode="auto">
            <a:xfrm>
              <a:off x="1371600" y="1676399"/>
              <a:ext cx="6352260" cy="4180293"/>
            </a:xfrm>
            <a:prstGeom prst="rect">
              <a:avLst/>
            </a:prstGeom>
            <a:noFill/>
            <a:ln w="9525">
              <a:noFill/>
              <a:miter lim="800000"/>
              <a:headEnd/>
              <a:tailEnd/>
            </a:ln>
          </p:spPr>
        </p:pic>
        <p:sp>
          <p:nvSpPr>
            <p:cNvPr id="13" name="TextBox 12"/>
            <p:cNvSpPr txBox="1"/>
            <p:nvPr/>
          </p:nvSpPr>
          <p:spPr>
            <a:xfrm>
              <a:off x="1980743" y="5856692"/>
              <a:ext cx="5743117" cy="586450"/>
            </a:xfrm>
            <a:prstGeom prst="rect">
              <a:avLst/>
            </a:prstGeom>
            <a:noFill/>
          </p:spPr>
          <p:txBody>
            <a:bodyPr wrap="square" rtlCol="0">
              <a:spAutoFit/>
            </a:bodyPr>
            <a:lstStyle/>
            <a:p>
              <a:r>
                <a:rPr lang="en-US" sz="1000" i="1" dirty="0" smtClean="0"/>
                <a:t>Aimone, Deng and Gage, Neuron 2011</a:t>
              </a:r>
              <a:endParaRPr lang="en-US" sz="1000" i="1" dirty="0"/>
            </a:p>
          </p:txBody>
        </p:sp>
      </p:grpSp>
      <p:pic>
        <p:nvPicPr>
          <p:cNvPr id="14" name="Picture 8" descr="SNL_color_sta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10779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16</a:t>
            </a:fld>
            <a:endParaRPr lang="en-US" dirty="0">
              <a:solidFill>
                <a:prstClr val="black"/>
              </a:solidFill>
              <a:latin typeface="Arial" panose="020B0604020202020204" pitchFamily="34" charset="0"/>
              <a:cs typeface="Arial" panose="020B0604020202020204" pitchFamily="34" charset="0"/>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sp>
        <p:nvSpPr>
          <p:cNvPr id="58" name="Down Arrow 57"/>
          <p:cNvSpPr/>
          <p:nvPr/>
        </p:nvSpPr>
        <p:spPr>
          <a:xfrm>
            <a:off x="2043707"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9" name="Down Arrow 58"/>
          <p:cNvSpPr/>
          <p:nvPr/>
        </p:nvSpPr>
        <p:spPr>
          <a:xfrm>
            <a:off x="4352567"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0" name="Down Arrow 59"/>
          <p:cNvSpPr/>
          <p:nvPr/>
        </p:nvSpPr>
        <p:spPr>
          <a:xfrm>
            <a:off x="6630947"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61" name="Rounded Rectangle 60"/>
          <p:cNvSpPr/>
          <p:nvPr/>
        </p:nvSpPr>
        <p:spPr>
          <a:xfrm>
            <a:off x="4028486" y="4373628"/>
            <a:ext cx="1066800" cy="4513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smtClean="0">
                <a:solidFill>
                  <a:prstClr val="black"/>
                </a:solidFill>
              </a:rPr>
              <a:t>Processing Units</a:t>
            </a:r>
            <a:endParaRPr lang="en-US" sz="1100" dirty="0">
              <a:solidFill>
                <a:prstClr val="black"/>
              </a:solidFill>
            </a:endParaRPr>
          </a:p>
        </p:txBody>
      </p:sp>
      <p:sp>
        <p:nvSpPr>
          <p:cNvPr id="62" name="Rounded Rectangle 61"/>
          <p:cNvSpPr/>
          <p:nvPr/>
        </p:nvSpPr>
        <p:spPr>
          <a:xfrm>
            <a:off x="1722315" y="4373628"/>
            <a:ext cx="1066800" cy="451366"/>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ReRAM Crossbar</a:t>
            </a:r>
          </a:p>
        </p:txBody>
      </p:sp>
      <p:sp>
        <p:nvSpPr>
          <p:cNvPr id="63" name="Rounded Rectangle 62"/>
          <p:cNvSpPr/>
          <p:nvPr/>
        </p:nvSpPr>
        <p:spPr>
          <a:xfrm>
            <a:off x="6206622" y="4373628"/>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Architecture</a:t>
            </a:r>
          </a:p>
        </p:txBody>
      </p:sp>
      <p:sp>
        <p:nvSpPr>
          <p:cNvPr id="64" name="Down Arrow 63"/>
          <p:cNvSpPr/>
          <p:nvPr/>
        </p:nvSpPr>
        <p:spPr>
          <a:xfrm>
            <a:off x="4440966" y="4876800"/>
            <a:ext cx="234152" cy="3702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5" name="Rounded Rectangle 64"/>
          <p:cNvSpPr/>
          <p:nvPr/>
        </p:nvSpPr>
        <p:spPr>
          <a:xfrm>
            <a:off x="4160715" y="5318571"/>
            <a:ext cx="813029"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FPGA</a:t>
            </a:r>
          </a:p>
        </p:txBody>
      </p:sp>
      <p:sp>
        <p:nvSpPr>
          <p:cNvPr id="66" name="Down Arrow 65"/>
          <p:cNvSpPr/>
          <p:nvPr/>
        </p:nvSpPr>
        <p:spPr>
          <a:xfrm rot="10800000">
            <a:off x="2142483" y="4876800"/>
            <a:ext cx="226464" cy="370267"/>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67" name="Rounded Rectangle 66"/>
          <p:cNvSpPr/>
          <p:nvPr/>
        </p:nvSpPr>
        <p:spPr>
          <a:xfrm>
            <a:off x="2292748" y="5318571"/>
            <a:ext cx="924017"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Device</a:t>
            </a:r>
          </a:p>
          <a:p>
            <a:pPr algn="ctr"/>
            <a:r>
              <a:rPr lang="en-US" sz="1100" dirty="0">
                <a:solidFill>
                  <a:prstClr val="black"/>
                </a:solidFill>
              </a:rPr>
              <a:t>Modeling</a:t>
            </a:r>
          </a:p>
        </p:txBody>
      </p:sp>
      <p:sp>
        <p:nvSpPr>
          <p:cNvPr id="68" name="Rounded Rectangle 67"/>
          <p:cNvSpPr/>
          <p:nvPr/>
        </p:nvSpPr>
        <p:spPr>
          <a:xfrm>
            <a:off x="1310457" y="53185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System</a:t>
            </a:r>
            <a:endParaRPr lang="en-US" sz="1100" dirty="0">
              <a:solidFill>
                <a:prstClr val="black"/>
              </a:solidFill>
            </a:endParaRPr>
          </a:p>
          <a:p>
            <a:pPr algn="ctr"/>
            <a:r>
              <a:rPr lang="en-US" sz="1100" dirty="0">
                <a:solidFill>
                  <a:prstClr val="black"/>
                </a:solidFill>
              </a:rPr>
              <a:t>Modeling</a:t>
            </a:r>
          </a:p>
        </p:txBody>
      </p:sp>
      <p:sp>
        <p:nvSpPr>
          <p:cNvPr id="69" name="Rounded Rectangle 68"/>
          <p:cNvSpPr/>
          <p:nvPr/>
        </p:nvSpPr>
        <p:spPr>
          <a:xfrm>
            <a:off x="1310457" y="57376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Materials Chemistry</a:t>
            </a:r>
            <a:endParaRPr lang="en-US" sz="1100" dirty="0">
              <a:solidFill>
                <a:prstClr val="black"/>
              </a:solidFill>
            </a:endParaRPr>
          </a:p>
        </p:txBody>
      </p:sp>
      <p:sp>
        <p:nvSpPr>
          <p:cNvPr id="70" name="Rounded Rectangle 69"/>
          <p:cNvSpPr/>
          <p:nvPr/>
        </p:nvSpPr>
        <p:spPr>
          <a:xfrm>
            <a:off x="2294396" y="5737671"/>
            <a:ext cx="919452"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Device Design</a:t>
            </a:r>
            <a:endParaRPr lang="en-US" sz="1100"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19" name="Down Arrow 118"/>
          <p:cNvSpPr/>
          <p:nvPr/>
        </p:nvSpPr>
        <p:spPr>
          <a:xfrm>
            <a:off x="6722040" y="4876800"/>
            <a:ext cx="226464" cy="3832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20" name="Rounded Rectangle 119"/>
          <p:cNvSpPr/>
          <p:nvPr/>
        </p:nvSpPr>
        <p:spPr>
          <a:xfrm>
            <a:off x="6206622" y="5318571"/>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Hybrid</a:t>
            </a:r>
          </a:p>
        </p:txBody>
      </p:sp>
      <p:sp>
        <p:nvSpPr>
          <p:cNvPr id="121" name="Down Arrow 120"/>
          <p:cNvSpPr/>
          <p:nvPr/>
        </p:nvSpPr>
        <p:spPr>
          <a:xfrm flipV="1">
            <a:off x="2248084"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22" name="Down Arrow 121"/>
          <p:cNvSpPr/>
          <p:nvPr/>
        </p:nvSpPr>
        <p:spPr>
          <a:xfrm flipV="1">
            <a:off x="4540556"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23" name="Down Arrow 122"/>
          <p:cNvSpPr/>
          <p:nvPr/>
        </p:nvSpPr>
        <p:spPr>
          <a:xfrm flipV="1">
            <a:off x="6831550"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45"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Algorithmic approaches </a:t>
            </a:r>
          </a:p>
          <a:p>
            <a:r>
              <a:rPr lang="en-US" sz="2800" kern="0" dirty="0" smtClean="0">
                <a:solidFill>
                  <a:schemeClr val="tx1"/>
                </a:solidFill>
                <a:latin typeface="Arial" panose="020B0604020202020204" pitchFamily="34" charset="0"/>
                <a:cs typeface="Arial" panose="020B0604020202020204" pitchFamily="34" charset="0"/>
              </a:rPr>
              <a:t>to handle concept drift in data</a:t>
            </a:r>
            <a:endParaRPr lang="en-US" sz="2800" kern="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5907471" y="2309301"/>
            <a:ext cx="1941129" cy="757924"/>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71083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253" y="76200"/>
            <a:ext cx="7793250" cy="1219200"/>
          </a:xfrm>
        </p:spPr>
        <p:txBody>
          <a:bodyPr>
            <a:normAutofit/>
          </a:bodyPr>
          <a:lstStyle/>
          <a:p>
            <a:r>
              <a:rPr lang="en-US" sz="2800" dirty="0" smtClean="0">
                <a:latin typeface="+mj-lt"/>
              </a:rPr>
              <a:t>Data-driven computing methods are limited…</a:t>
            </a:r>
            <a:br>
              <a:rPr lang="en-US" sz="2800" dirty="0" smtClean="0">
                <a:latin typeface="+mj-lt"/>
              </a:rPr>
            </a:br>
            <a:r>
              <a:rPr lang="en-US" sz="2800" dirty="0" smtClean="0">
                <a:latin typeface="+mj-lt"/>
              </a:rPr>
              <a:t>by data; auto-encoder for data reconstruction </a:t>
            </a:r>
            <a:endParaRPr lang="en-US" sz="2800" dirty="0">
              <a:latin typeface="+mj-lt"/>
            </a:endParaRPr>
          </a:p>
        </p:txBody>
      </p:sp>
      <p:sp>
        <p:nvSpPr>
          <p:cNvPr id="22" name="Down Arrow 21"/>
          <p:cNvSpPr/>
          <p:nvPr/>
        </p:nvSpPr>
        <p:spPr>
          <a:xfrm>
            <a:off x="2293053" y="2041889"/>
            <a:ext cx="228600" cy="2227482"/>
          </a:xfrm>
          <a:prstGeom prst="downArrow">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Down Arrow 22"/>
          <p:cNvSpPr/>
          <p:nvPr/>
        </p:nvSpPr>
        <p:spPr>
          <a:xfrm rot="10800000">
            <a:off x="1481543" y="2156189"/>
            <a:ext cx="228600" cy="2113182"/>
          </a:xfrm>
          <a:prstGeom prst="downArrow">
            <a:avLst/>
          </a:prstGeom>
          <a:gradFill>
            <a:gsLst>
              <a:gs pos="0">
                <a:srgbClr val="000000"/>
              </a:gs>
              <a:gs pos="39999">
                <a:srgbClr val="0A128C"/>
              </a:gs>
              <a:gs pos="70000">
                <a:srgbClr val="181CC7"/>
              </a:gs>
              <a:gs pos="88000">
                <a:srgbClr val="7005D4"/>
              </a:gs>
              <a:gs pos="100000">
                <a:srgbClr val="8C3D91"/>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4" name="Group 23"/>
          <p:cNvGrpSpPr/>
          <p:nvPr/>
        </p:nvGrpSpPr>
        <p:grpSpPr>
          <a:xfrm>
            <a:off x="801188" y="2499089"/>
            <a:ext cx="2362200" cy="228600"/>
            <a:chOff x="533400" y="3886200"/>
            <a:chExt cx="2362200" cy="228600"/>
          </a:xfrm>
        </p:grpSpPr>
        <p:sp>
          <p:nvSpPr>
            <p:cNvPr id="25" name="Rounded Rectangle 24"/>
            <p:cNvSpPr/>
            <p:nvPr/>
          </p:nvSpPr>
          <p:spPr>
            <a:xfrm>
              <a:off x="533400" y="3886200"/>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6" name="Oval 25"/>
            <p:cNvSpPr/>
            <p:nvPr/>
          </p:nvSpPr>
          <p:spPr>
            <a:xfrm>
              <a:off x="53340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7" name="Oval 26"/>
            <p:cNvSpPr/>
            <p:nvPr/>
          </p:nvSpPr>
          <p:spPr>
            <a:xfrm>
              <a:off x="68971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8" name="Oval 27"/>
            <p:cNvSpPr/>
            <p:nvPr/>
          </p:nvSpPr>
          <p:spPr>
            <a:xfrm>
              <a:off x="84602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29" name="Oval 28"/>
            <p:cNvSpPr/>
            <p:nvPr/>
          </p:nvSpPr>
          <p:spPr>
            <a:xfrm>
              <a:off x="100233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0" name="Oval 29"/>
            <p:cNvSpPr/>
            <p:nvPr/>
          </p:nvSpPr>
          <p:spPr>
            <a:xfrm>
              <a:off x="115864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1" name="Oval 30"/>
            <p:cNvSpPr/>
            <p:nvPr/>
          </p:nvSpPr>
          <p:spPr>
            <a:xfrm>
              <a:off x="131495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2" name="Oval 31"/>
            <p:cNvSpPr/>
            <p:nvPr/>
          </p:nvSpPr>
          <p:spPr>
            <a:xfrm>
              <a:off x="147126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3" name="Oval 32"/>
            <p:cNvSpPr/>
            <p:nvPr/>
          </p:nvSpPr>
          <p:spPr>
            <a:xfrm>
              <a:off x="162757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4" name="Oval 33"/>
            <p:cNvSpPr/>
            <p:nvPr/>
          </p:nvSpPr>
          <p:spPr>
            <a:xfrm>
              <a:off x="178388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5" name="Oval 34"/>
            <p:cNvSpPr/>
            <p:nvPr/>
          </p:nvSpPr>
          <p:spPr>
            <a:xfrm>
              <a:off x="194019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6" name="Oval 35"/>
            <p:cNvSpPr/>
            <p:nvPr/>
          </p:nvSpPr>
          <p:spPr>
            <a:xfrm>
              <a:off x="209650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7" name="Oval 36"/>
            <p:cNvSpPr/>
            <p:nvPr/>
          </p:nvSpPr>
          <p:spPr>
            <a:xfrm>
              <a:off x="225281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8" name="Oval 37"/>
            <p:cNvSpPr/>
            <p:nvPr/>
          </p:nvSpPr>
          <p:spPr>
            <a:xfrm>
              <a:off x="240912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39" name="Oval 38"/>
            <p:cNvSpPr/>
            <p:nvPr/>
          </p:nvSpPr>
          <p:spPr>
            <a:xfrm>
              <a:off x="2565430"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0" name="Oval 39"/>
            <p:cNvSpPr/>
            <p:nvPr/>
          </p:nvSpPr>
          <p:spPr>
            <a:xfrm>
              <a:off x="2721744" y="39243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grpSp>
        <p:nvGrpSpPr>
          <p:cNvPr id="41" name="Group 40"/>
          <p:cNvGrpSpPr/>
          <p:nvPr/>
        </p:nvGrpSpPr>
        <p:grpSpPr>
          <a:xfrm>
            <a:off x="801188" y="3099164"/>
            <a:ext cx="2362200" cy="228600"/>
            <a:chOff x="533400" y="4457700"/>
            <a:chExt cx="2362200" cy="228600"/>
          </a:xfrm>
        </p:grpSpPr>
        <p:sp>
          <p:nvSpPr>
            <p:cNvPr id="42" name="Rounded Rectangle 41"/>
            <p:cNvSpPr/>
            <p:nvPr/>
          </p:nvSpPr>
          <p:spPr>
            <a:xfrm>
              <a:off x="533400" y="4457700"/>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43" name="Oval 42"/>
            <p:cNvSpPr/>
            <p:nvPr/>
          </p:nvSpPr>
          <p:spPr>
            <a:xfrm>
              <a:off x="53340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4" name="Oval 43"/>
            <p:cNvSpPr/>
            <p:nvPr/>
          </p:nvSpPr>
          <p:spPr>
            <a:xfrm>
              <a:off x="68971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5" name="Oval 44"/>
            <p:cNvSpPr/>
            <p:nvPr/>
          </p:nvSpPr>
          <p:spPr>
            <a:xfrm>
              <a:off x="84602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6" name="Oval 45"/>
            <p:cNvSpPr/>
            <p:nvPr/>
          </p:nvSpPr>
          <p:spPr>
            <a:xfrm>
              <a:off x="100233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7" name="Oval 46"/>
            <p:cNvSpPr/>
            <p:nvPr/>
          </p:nvSpPr>
          <p:spPr>
            <a:xfrm>
              <a:off x="115864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8" name="Oval 47"/>
            <p:cNvSpPr/>
            <p:nvPr/>
          </p:nvSpPr>
          <p:spPr>
            <a:xfrm>
              <a:off x="131495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49" name="Oval 48"/>
            <p:cNvSpPr/>
            <p:nvPr/>
          </p:nvSpPr>
          <p:spPr>
            <a:xfrm>
              <a:off x="147126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0" name="Oval 49"/>
            <p:cNvSpPr/>
            <p:nvPr/>
          </p:nvSpPr>
          <p:spPr>
            <a:xfrm>
              <a:off x="162757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1" name="Oval 50"/>
            <p:cNvSpPr/>
            <p:nvPr/>
          </p:nvSpPr>
          <p:spPr>
            <a:xfrm>
              <a:off x="178388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2" name="Oval 51"/>
            <p:cNvSpPr/>
            <p:nvPr/>
          </p:nvSpPr>
          <p:spPr>
            <a:xfrm>
              <a:off x="194019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3" name="Oval 52"/>
            <p:cNvSpPr/>
            <p:nvPr/>
          </p:nvSpPr>
          <p:spPr>
            <a:xfrm>
              <a:off x="209650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4" name="Oval 53"/>
            <p:cNvSpPr/>
            <p:nvPr/>
          </p:nvSpPr>
          <p:spPr>
            <a:xfrm>
              <a:off x="225281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5" name="Oval 54"/>
            <p:cNvSpPr/>
            <p:nvPr/>
          </p:nvSpPr>
          <p:spPr>
            <a:xfrm>
              <a:off x="240912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6" name="Oval 55"/>
            <p:cNvSpPr/>
            <p:nvPr/>
          </p:nvSpPr>
          <p:spPr>
            <a:xfrm>
              <a:off x="256543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7" name="Oval 56"/>
            <p:cNvSpPr/>
            <p:nvPr/>
          </p:nvSpPr>
          <p:spPr>
            <a:xfrm>
              <a:off x="2721744"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grpSp>
        <p:nvGrpSpPr>
          <p:cNvPr id="58" name="Group 57"/>
          <p:cNvGrpSpPr/>
          <p:nvPr/>
        </p:nvGrpSpPr>
        <p:grpSpPr>
          <a:xfrm>
            <a:off x="801188" y="1899014"/>
            <a:ext cx="2362200" cy="228600"/>
            <a:chOff x="533400" y="3314700"/>
            <a:chExt cx="2362200" cy="228600"/>
          </a:xfrm>
        </p:grpSpPr>
        <p:sp>
          <p:nvSpPr>
            <p:cNvPr id="59" name="Rounded Rectangle 58"/>
            <p:cNvSpPr/>
            <p:nvPr/>
          </p:nvSpPr>
          <p:spPr>
            <a:xfrm>
              <a:off x="533400" y="3314700"/>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0" name="Oval 59"/>
            <p:cNvSpPr/>
            <p:nvPr/>
          </p:nvSpPr>
          <p:spPr>
            <a:xfrm>
              <a:off x="53340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1" name="Oval 60"/>
            <p:cNvSpPr/>
            <p:nvPr/>
          </p:nvSpPr>
          <p:spPr>
            <a:xfrm>
              <a:off x="68971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2" name="Oval 61"/>
            <p:cNvSpPr/>
            <p:nvPr/>
          </p:nvSpPr>
          <p:spPr>
            <a:xfrm>
              <a:off x="84602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3" name="Oval 62"/>
            <p:cNvSpPr/>
            <p:nvPr/>
          </p:nvSpPr>
          <p:spPr>
            <a:xfrm>
              <a:off x="100233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4" name="Oval 63"/>
            <p:cNvSpPr/>
            <p:nvPr/>
          </p:nvSpPr>
          <p:spPr>
            <a:xfrm>
              <a:off x="115864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5" name="Oval 64"/>
            <p:cNvSpPr/>
            <p:nvPr/>
          </p:nvSpPr>
          <p:spPr>
            <a:xfrm>
              <a:off x="131495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6" name="Oval 65"/>
            <p:cNvSpPr/>
            <p:nvPr/>
          </p:nvSpPr>
          <p:spPr>
            <a:xfrm>
              <a:off x="147126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7" name="Oval 66"/>
            <p:cNvSpPr/>
            <p:nvPr/>
          </p:nvSpPr>
          <p:spPr>
            <a:xfrm>
              <a:off x="162757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8" name="Oval 67"/>
            <p:cNvSpPr/>
            <p:nvPr/>
          </p:nvSpPr>
          <p:spPr>
            <a:xfrm>
              <a:off x="178388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9" name="Oval 68"/>
            <p:cNvSpPr/>
            <p:nvPr/>
          </p:nvSpPr>
          <p:spPr>
            <a:xfrm>
              <a:off x="194019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0" name="Oval 69"/>
            <p:cNvSpPr/>
            <p:nvPr/>
          </p:nvSpPr>
          <p:spPr>
            <a:xfrm>
              <a:off x="209650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1" name="Oval 70"/>
            <p:cNvSpPr/>
            <p:nvPr/>
          </p:nvSpPr>
          <p:spPr>
            <a:xfrm>
              <a:off x="225281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2" name="Oval 71"/>
            <p:cNvSpPr/>
            <p:nvPr/>
          </p:nvSpPr>
          <p:spPr>
            <a:xfrm>
              <a:off x="240912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3" name="Oval 72"/>
            <p:cNvSpPr/>
            <p:nvPr/>
          </p:nvSpPr>
          <p:spPr>
            <a:xfrm>
              <a:off x="2565430"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4" name="Oval 73"/>
            <p:cNvSpPr/>
            <p:nvPr/>
          </p:nvSpPr>
          <p:spPr>
            <a:xfrm>
              <a:off x="2721744" y="3352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sp>
        <p:nvSpPr>
          <p:cNvPr id="75" name="Rounded Rectangle 74"/>
          <p:cNvSpPr/>
          <p:nvPr/>
        </p:nvSpPr>
        <p:spPr>
          <a:xfrm>
            <a:off x="801188" y="3699239"/>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76" name="Oval 75"/>
          <p:cNvSpPr/>
          <p:nvPr/>
        </p:nvSpPr>
        <p:spPr>
          <a:xfrm>
            <a:off x="80118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7" name="Oval 76"/>
          <p:cNvSpPr/>
          <p:nvPr/>
        </p:nvSpPr>
        <p:spPr>
          <a:xfrm>
            <a:off x="95749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8" name="Oval 77"/>
          <p:cNvSpPr/>
          <p:nvPr/>
        </p:nvSpPr>
        <p:spPr>
          <a:xfrm>
            <a:off x="111380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9" name="Oval 78"/>
          <p:cNvSpPr/>
          <p:nvPr/>
        </p:nvSpPr>
        <p:spPr>
          <a:xfrm>
            <a:off x="127011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0" name="Oval 79"/>
          <p:cNvSpPr/>
          <p:nvPr/>
        </p:nvSpPr>
        <p:spPr>
          <a:xfrm>
            <a:off x="142642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1" name="Oval 80"/>
          <p:cNvSpPr/>
          <p:nvPr/>
        </p:nvSpPr>
        <p:spPr>
          <a:xfrm>
            <a:off x="158273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2" name="Oval 81"/>
          <p:cNvSpPr/>
          <p:nvPr/>
        </p:nvSpPr>
        <p:spPr>
          <a:xfrm>
            <a:off x="173904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3" name="Oval 82"/>
          <p:cNvSpPr/>
          <p:nvPr/>
        </p:nvSpPr>
        <p:spPr>
          <a:xfrm>
            <a:off x="189535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4" name="Oval 83"/>
          <p:cNvSpPr/>
          <p:nvPr/>
        </p:nvSpPr>
        <p:spPr>
          <a:xfrm>
            <a:off x="205166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5" name="Oval 84"/>
          <p:cNvSpPr/>
          <p:nvPr/>
        </p:nvSpPr>
        <p:spPr>
          <a:xfrm>
            <a:off x="220797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6" name="Oval 85"/>
          <p:cNvSpPr/>
          <p:nvPr/>
        </p:nvSpPr>
        <p:spPr>
          <a:xfrm>
            <a:off x="236428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7" name="Oval 86"/>
          <p:cNvSpPr/>
          <p:nvPr/>
        </p:nvSpPr>
        <p:spPr>
          <a:xfrm>
            <a:off x="252059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8" name="Oval 87"/>
          <p:cNvSpPr/>
          <p:nvPr/>
        </p:nvSpPr>
        <p:spPr>
          <a:xfrm>
            <a:off x="267690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89" name="Oval 88"/>
          <p:cNvSpPr/>
          <p:nvPr/>
        </p:nvSpPr>
        <p:spPr>
          <a:xfrm>
            <a:off x="2833218"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90" name="Oval 89"/>
          <p:cNvSpPr/>
          <p:nvPr/>
        </p:nvSpPr>
        <p:spPr>
          <a:xfrm>
            <a:off x="2989532" y="3737339"/>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91" name="TextBox 90"/>
          <p:cNvSpPr txBox="1"/>
          <p:nvPr/>
        </p:nvSpPr>
        <p:spPr>
          <a:xfrm>
            <a:off x="341046" y="4061874"/>
            <a:ext cx="1259154" cy="646331"/>
          </a:xfrm>
          <a:prstGeom prst="rect">
            <a:avLst/>
          </a:prstGeom>
          <a:noFill/>
        </p:spPr>
        <p:txBody>
          <a:bodyPr wrap="square" rtlCol="0">
            <a:spAutoFit/>
          </a:bodyPr>
          <a:lstStyle/>
          <a:p>
            <a:pPr algn="ctr"/>
            <a:r>
              <a:rPr lang="en-US" sz="1200" b="1" dirty="0" smtClean="0"/>
              <a:t>Encoding / classification path</a:t>
            </a:r>
            <a:endParaRPr lang="en-US" sz="1200" b="1" dirty="0"/>
          </a:p>
        </p:txBody>
      </p:sp>
      <p:sp>
        <p:nvSpPr>
          <p:cNvPr id="92" name="TextBox 91"/>
          <p:cNvSpPr txBox="1"/>
          <p:nvPr/>
        </p:nvSpPr>
        <p:spPr>
          <a:xfrm>
            <a:off x="2543736" y="4061874"/>
            <a:ext cx="1266264" cy="646331"/>
          </a:xfrm>
          <a:prstGeom prst="rect">
            <a:avLst/>
          </a:prstGeom>
          <a:noFill/>
        </p:spPr>
        <p:txBody>
          <a:bodyPr wrap="square" rtlCol="0">
            <a:spAutoFit/>
          </a:bodyPr>
          <a:lstStyle/>
          <a:p>
            <a:pPr algn="ctr"/>
            <a:r>
              <a:rPr lang="en-US" sz="1200" b="1" dirty="0" smtClean="0"/>
              <a:t>Decoding / reconstruction path</a:t>
            </a:r>
            <a:endParaRPr lang="en-US" sz="1200" b="1" dirty="0"/>
          </a:p>
        </p:txBody>
      </p:sp>
      <p:grpSp>
        <p:nvGrpSpPr>
          <p:cNvPr id="93" name="Group 92"/>
          <p:cNvGrpSpPr/>
          <p:nvPr/>
        </p:nvGrpSpPr>
        <p:grpSpPr>
          <a:xfrm>
            <a:off x="1113808" y="3741500"/>
            <a:ext cx="1559190" cy="152400"/>
            <a:chOff x="5754955" y="4976211"/>
            <a:chExt cx="1559190" cy="152400"/>
          </a:xfrm>
        </p:grpSpPr>
        <p:sp>
          <p:nvSpPr>
            <p:cNvPr id="94" name="Oval 93"/>
            <p:cNvSpPr/>
            <p:nvPr/>
          </p:nvSpPr>
          <p:spPr>
            <a:xfrm>
              <a:off x="575495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5" name="Oval 94"/>
            <p:cNvSpPr/>
            <p:nvPr/>
          </p:nvSpPr>
          <p:spPr>
            <a:xfrm>
              <a:off x="622388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6" name="Oval 95"/>
            <p:cNvSpPr/>
            <p:nvPr/>
          </p:nvSpPr>
          <p:spPr>
            <a:xfrm>
              <a:off x="716174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97" name="Group 96"/>
          <p:cNvGrpSpPr/>
          <p:nvPr/>
        </p:nvGrpSpPr>
        <p:grpSpPr>
          <a:xfrm>
            <a:off x="1433404" y="3128941"/>
            <a:ext cx="1559190" cy="152400"/>
            <a:chOff x="6074551" y="4363652"/>
            <a:chExt cx="1559190" cy="152400"/>
          </a:xfrm>
        </p:grpSpPr>
        <p:sp>
          <p:nvSpPr>
            <p:cNvPr id="98" name="Oval 97"/>
            <p:cNvSpPr/>
            <p:nvPr/>
          </p:nvSpPr>
          <p:spPr>
            <a:xfrm>
              <a:off x="607455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9" name="Oval 98"/>
            <p:cNvSpPr/>
            <p:nvPr/>
          </p:nvSpPr>
          <p:spPr>
            <a:xfrm>
              <a:off x="654348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0" name="Oval 99"/>
            <p:cNvSpPr/>
            <p:nvPr/>
          </p:nvSpPr>
          <p:spPr>
            <a:xfrm>
              <a:off x="748134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101" name="Group 100"/>
          <p:cNvGrpSpPr/>
          <p:nvPr/>
        </p:nvGrpSpPr>
        <p:grpSpPr>
          <a:xfrm>
            <a:off x="811967" y="2534137"/>
            <a:ext cx="1559190" cy="152400"/>
            <a:chOff x="5453114" y="3768848"/>
            <a:chExt cx="1559190" cy="152400"/>
          </a:xfrm>
        </p:grpSpPr>
        <p:sp>
          <p:nvSpPr>
            <p:cNvPr id="102" name="Oval 101"/>
            <p:cNvSpPr/>
            <p:nvPr/>
          </p:nvSpPr>
          <p:spPr>
            <a:xfrm>
              <a:off x="545311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3" name="Oval 102"/>
            <p:cNvSpPr/>
            <p:nvPr/>
          </p:nvSpPr>
          <p:spPr>
            <a:xfrm>
              <a:off x="592204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4" name="Oval 103"/>
            <p:cNvSpPr/>
            <p:nvPr/>
          </p:nvSpPr>
          <p:spPr>
            <a:xfrm>
              <a:off x="685990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105" name="Group 104"/>
          <p:cNvGrpSpPr/>
          <p:nvPr/>
        </p:nvGrpSpPr>
        <p:grpSpPr>
          <a:xfrm>
            <a:off x="1584324" y="1939333"/>
            <a:ext cx="621330" cy="152400"/>
            <a:chOff x="6225471" y="3174044"/>
            <a:chExt cx="621330" cy="152400"/>
          </a:xfrm>
        </p:grpSpPr>
        <p:sp>
          <p:nvSpPr>
            <p:cNvPr id="106" name="Oval 105"/>
            <p:cNvSpPr/>
            <p:nvPr/>
          </p:nvSpPr>
          <p:spPr>
            <a:xfrm>
              <a:off x="6225471" y="3174044"/>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7" name="Oval 106"/>
            <p:cNvSpPr/>
            <p:nvPr/>
          </p:nvSpPr>
          <p:spPr>
            <a:xfrm>
              <a:off x="6694401" y="3174044"/>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108" name="TextBox 107"/>
          <p:cNvSpPr txBox="1"/>
          <p:nvPr/>
        </p:nvSpPr>
        <p:spPr>
          <a:xfrm>
            <a:off x="311853" y="3693875"/>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784</a:t>
            </a:r>
            <a:endParaRPr lang="en-US" sz="1400" b="1" dirty="0">
              <a:latin typeface="Arial" panose="020B0604020202020204" pitchFamily="34" charset="0"/>
              <a:cs typeface="Arial" panose="020B0604020202020204" pitchFamily="34" charset="0"/>
            </a:endParaRPr>
          </a:p>
        </p:txBody>
      </p:sp>
      <p:sp>
        <p:nvSpPr>
          <p:cNvPr id="109" name="TextBox 108"/>
          <p:cNvSpPr txBox="1"/>
          <p:nvPr/>
        </p:nvSpPr>
        <p:spPr>
          <a:xfrm>
            <a:off x="311853" y="3089640"/>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300</a:t>
            </a:r>
            <a:endParaRPr lang="en-US" sz="1400" b="1" dirty="0">
              <a:latin typeface="Arial" panose="020B0604020202020204" pitchFamily="34" charset="0"/>
              <a:cs typeface="Arial" panose="020B0604020202020204" pitchFamily="34" charset="0"/>
            </a:endParaRPr>
          </a:p>
        </p:txBody>
      </p:sp>
      <p:sp>
        <p:nvSpPr>
          <p:cNvPr id="110" name="TextBox 109"/>
          <p:cNvSpPr txBox="1"/>
          <p:nvPr/>
        </p:nvSpPr>
        <p:spPr>
          <a:xfrm>
            <a:off x="311853" y="2489564"/>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250</a:t>
            </a:r>
            <a:endParaRPr lang="en-US" sz="1400" b="1" dirty="0">
              <a:latin typeface="Arial" panose="020B0604020202020204" pitchFamily="34" charset="0"/>
              <a:cs typeface="Arial" panose="020B0604020202020204" pitchFamily="34" charset="0"/>
            </a:endParaRPr>
          </a:p>
        </p:txBody>
      </p:sp>
      <p:sp>
        <p:nvSpPr>
          <p:cNvPr id="111" name="TextBox 110"/>
          <p:cNvSpPr txBox="1"/>
          <p:nvPr/>
        </p:nvSpPr>
        <p:spPr>
          <a:xfrm>
            <a:off x="311853" y="1889489"/>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200</a:t>
            </a:r>
            <a:endParaRPr lang="en-US" sz="1400" b="1" dirty="0">
              <a:latin typeface="Arial" panose="020B0604020202020204" pitchFamily="34" charset="0"/>
              <a:cs typeface="Arial" panose="020B0604020202020204" pitchFamily="34" charset="0"/>
            </a:endParaRPr>
          </a:p>
        </p:txBody>
      </p:sp>
      <p:sp>
        <p:nvSpPr>
          <p:cNvPr id="112" name="Freeform 111"/>
          <p:cNvSpPr/>
          <p:nvPr/>
        </p:nvSpPr>
        <p:spPr>
          <a:xfrm>
            <a:off x="3990109" y="1219200"/>
            <a:ext cx="4267394" cy="1191491"/>
          </a:xfrm>
          <a:custGeom>
            <a:avLst/>
            <a:gdLst>
              <a:gd name="connsiteX0" fmla="*/ 0 w 4267394"/>
              <a:gd name="connsiteY0" fmla="*/ 1191491 h 1191491"/>
              <a:gd name="connsiteX1" fmla="*/ 41564 w 4267394"/>
              <a:gd name="connsiteY1" fmla="*/ 1039091 h 1191491"/>
              <a:gd name="connsiteX2" fmla="*/ 69273 w 4267394"/>
              <a:gd name="connsiteY2" fmla="*/ 997527 h 1191491"/>
              <a:gd name="connsiteX3" fmla="*/ 110836 w 4267394"/>
              <a:gd name="connsiteY3" fmla="*/ 955964 h 1191491"/>
              <a:gd name="connsiteX4" fmla="*/ 152400 w 4267394"/>
              <a:gd name="connsiteY4" fmla="*/ 858982 h 1191491"/>
              <a:gd name="connsiteX5" fmla="*/ 235527 w 4267394"/>
              <a:gd name="connsiteY5" fmla="*/ 803564 h 1191491"/>
              <a:gd name="connsiteX6" fmla="*/ 277091 w 4267394"/>
              <a:gd name="connsiteY6" fmla="*/ 775855 h 1191491"/>
              <a:gd name="connsiteX7" fmla="*/ 401782 w 4267394"/>
              <a:gd name="connsiteY7" fmla="*/ 720436 h 1191491"/>
              <a:gd name="connsiteX8" fmla="*/ 692727 w 4267394"/>
              <a:gd name="connsiteY8" fmla="*/ 734291 h 1191491"/>
              <a:gd name="connsiteX9" fmla="*/ 775855 w 4267394"/>
              <a:gd name="connsiteY9" fmla="*/ 762000 h 1191491"/>
              <a:gd name="connsiteX10" fmla="*/ 858982 w 4267394"/>
              <a:gd name="connsiteY10" fmla="*/ 789709 h 1191491"/>
              <a:gd name="connsiteX11" fmla="*/ 914400 w 4267394"/>
              <a:gd name="connsiteY11" fmla="*/ 803564 h 1191491"/>
              <a:gd name="connsiteX12" fmla="*/ 955964 w 4267394"/>
              <a:gd name="connsiteY12" fmla="*/ 831273 h 1191491"/>
              <a:gd name="connsiteX13" fmla="*/ 997527 w 4267394"/>
              <a:gd name="connsiteY13" fmla="*/ 845127 h 1191491"/>
              <a:gd name="connsiteX14" fmla="*/ 1080655 w 4267394"/>
              <a:gd name="connsiteY14" fmla="*/ 900545 h 1191491"/>
              <a:gd name="connsiteX15" fmla="*/ 1122218 w 4267394"/>
              <a:gd name="connsiteY15" fmla="*/ 928255 h 1191491"/>
              <a:gd name="connsiteX16" fmla="*/ 1163782 w 4267394"/>
              <a:gd name="connsiteY16" fmla="*/ 942109 h 1191491"/>
              <a:gd name="connsiteX17" fmla="*/ 1205346 w 4267394"/>
              <a:gd name="connsiteY17" fmla="*/ 969818 h 1191491"/>
              <a:gd name="connsiteX18" fmla="*/ 1246909 w 4267394"/>
              <a:gd name="connsiteY18" fmla="*/ 983673 h 1191491"/>
              <a:gd name="connsiteX19" fmla="*/ 1399309 w 4267394"/>
              <a:gd name="connsiteY19" fmla="*/ 1066800 h 1191491"/>
              <a:gd name="connsiteX20" fmla="*/ 1496291 w 4267394"/>
              <a:gd name="connsiteY20" fmla="*/ 1052945 h 1191491"/>
              <a:gd name="connsiteX21" fmla="*/ 1579418 w 4267394"/>
              <a:gd name="connsiteY21" fmla="*/ 1025236 h 1191491"/>
              <a:gd name="connsiteX22" fmla="*/ 1634836 w 4267394"/>
              <a:gd name="connsiteY22" fmla="*/ 1011382 h 1191491"/>
              <a:gd name="connsiteX23" fmla="*/ 1773382 w 4267394"/>
              <a:gd name="connsiteY23" fmla="*/ 983673 h 1191491"/>
              <a:gd name="connsiteX24" fmla="*/ 1911927 w 4267394"/>
              <a:gd name="connsiteY24" fmla="*/ 942109 h 1191491"/>
              <a:gd name="connsiteX25" fmla="*/ 1953491 w 4267394"/>
              <a:gd name="connsiteY25" fmla="*/ 928255 h 1191491"/>
              <a:gd name="connsiteX26" fmla="*/ 1981200 w 4267394"/>
              <a:gd name="connsiteY26" fmla="*/ 900545 h 1191491"/>
              <a:gd name="connsiteX27" fmla="*/ 2064327 w 4267394"/>
              <a:gd name="connsiteY27" fmla="*/ 845127 h 1191491"/>
              <a:gd name="connsiteX28" fmla="*/ 2119746 w 4267394"/>
              <a:gd name="connsiteY28" fmla="*/ 775855 h 1191491"/>
              <a:gd name="connsiteX29" fmla="*/ 2161309 w 4267394"/>
              <a:gd name="connsiteY29" fmla="*/ 762000 h 1191491"/>
              <a:gd name="connsiteX30" fmla="*/ 2244436 w 4267394"/>
              <a:gd name="connsiteY30" fmla="*/ 706582 h 1191491"/>
              <a:gd name="connsiteX31" fmla="*/ 2272146 w 4267394"/>
              <a:gd name="connsiteY31" fmla="*/ 678873 h 1191491"/>
              <a:gd name="connsiteX32" fmla="*/ 2410691 w 4267394"/>
              <a:gd name="connsiteY32" fmla="*/ 623455 h 1191491"/>
              <a:gd name="connsiteX33" fmla="*/ 2535382 w 4267394"/>
              <a:gd name="connsiteY33" fmla="*/ 581891 h 1191491"/>
              <a:gd name="connsiteX34" fmla="*/ 2576946 w 4267394"/>
              <a:gd name="connsiteY34" fmla="*/ 568036 h 1191491"/>
              <a:gd name="connsiteX35" fmla="*/ 2881746 w 4267394"/>
              <a:gd name="connsiteY35" fmla="*/ 581891 h 1191491"/>
              <a:gd name="connsiteX36" fmla="*/ 2937164 w 4267394"/>
              <a:gd name="connsiteY36" fmla="*/ 595745 h 1191491"/>
              <a:gd name="connsiteX37" fmla="*/ 3186546 w 4267394"/>
              <a:gd name="connsiteY37" fmla="*/ 609600 h 1191491"/>
              <a:gd name="connsiteX38" fmla="*/ 3311236 w 4267394"/>
              <a:gd name="connsiteY38" fmla="*/ 637309 h 1191491"/>
              <a:gd name="connsiteX39" fmla="*/ 3435927 w 4267394"/>
              <a:gd name="connsiteY39" fmla="*/ 609600 h 1191491"/>
              <a:gd name="connsiteX40" fmla="*/ 3699164 w 4267394"/>
              <a:gd name="connsiteY40" fmla="*/ 568036 h 1191491"/>
              <a:gd name="connsiteX41" fmla="*/ 3837709 w 4267394"/>
              <a:gd name="connsiteY41" fmla="*/ 526473 h 1191491"/>
              <a:gd name="connsiteX42" fmla="*/ 3962400 w 4267394"/>
              <a:gd name="connsiteY42" fmla="*/ 443345 h 1191491"/>
              <a:gd name="connsiteX43" fmla="*/ 4003964 w 4267394"/>
              <a:gd name="connsiteY43" fmla="*/ 415636 h 1191491"/>
              <a:gd name="connsiteX44" fmla="*/ 4087091 w 4267394"/>
              <a:gd name="connsiteY44" fmla="*/ 290945 h 1191491"/>
              <a:gd name="connsiteX45" fmla="*/ 4114800 w 4267394"/>
              <a:gd name="connsiteY45" fmla="*/ 249382 h 1191491"/>
              <a:gd name="connsiteX46" fmla="*/ 4156364 w 4267394"/>
              <a:gd name="connsiteY46" fmla="*/ 221673 h 1191491"/>
              <a:gd name="connsiteX47" fmla="*/ 4170218 w 4267394"/>
              <a:gd name="connsiteY47" fmla="*/ 180109 h 1191491"/>
              <a:gd name="connsiteX48" fmla="*/ 4253346 w 4267394"/>
              <a:gd name="connsiteY48" fmla="*/ 69273 h 1191491"/>
              <a:gd name="connsiteX49" fmla="*/ 4267200 w 4267394"/>
              <a:gd name="connsiteY49" fmla="*/ 0 h 119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67394" h="1191491">
                <a:moveTo>
                  <a:pt x="0" y="1191491"/>
                </a:moveTo>
                <a:cubicBezTo>
                  <a:pt x="7436" y="1154314"/>
                  <a:pt x="21476" y="1069224"/>
                  <a:pt x="41564" y="1039091"/>
                </a:cubicBezTo>
                <a:cubicBezTo>
                  <a:pt x="50800" y="1025236"/>
                  <a:pt x="58613" y="1010319"/>
                  <a:pt x="69273" y="997527"/>
                </a:cubicBezTo>
                <a:cubicBezTo>
                  <a:pt x="81816" y="982475"/>
                  <a:pt x="96982" y="969818"/>
                  <a:pt x="110836" y="955964"/>
                </a:cubicBezTo>
                <a:cubicBezTo>
                  <a:pt x="119976" y="919404"/>
                  <a:pt x="121783" y="885772"/>
                  <a:pt x="152400" y="858982"/>
                </a:cubicBezTo>
                <a:cubicBezTo>
                  <a:pt x="177462" y="837052"/>
                  <a:pt x="207818" y="822037"/>
                  <a:pt x="235527" y="803564"/>
                </a:cubicBezTo>
                <a:cubicBezTo>
                  <a:pt x="249382" y="794328"/>
                  <a:pt x="261294" y="781121"/>
                  <a:pt x="277091" y="775855"/>
                </a:cubicBezTo>
                <a:cubicBezTo>
                  <a:pt x="376015" y="742879"/>
                  <a:pt x="335915" y="764347"/>
                  <a:pt x="401782" y="720436"/>
                </a:cubicBezTo>
                <a:cubicBezTo>
                  <a:pt x="498764" y="725054"/>
                  <a:pt x="596229" y="723569"/>
                  <a:pt x="692727" y="734291"/>
                </a:cubicBezTo>
                <a:cubicBezTo>
                  <a:pt x="721757" y="737517"/>
                  <a:pt x="748146" y="752763"/>
                  <a:pt x="775855" y="762000"/>
                </a:cubicBezTo>
                <a:lnTo>
                  <a:pt x="858982" y="789709"/>
                </a:lnTo>
                <a:lnTo>
                  <a:pt x="914400" y="803564"/>
                </a:lnTo>
                <a:cubicBezTo>
                  <a:pt x="928255" y="812800"/>
                  <a:pt x="941071" y="823826"/>
                  <a:pt x="955964" y="831273"/>
                </a:cubicBezTo>
                <a:cubicBezTo>
                  <a:pt x="969026" y="837804"/>
                  <a:pt x="984761" y="838035"/>
                  <a:pt x="997527" y="845127"/>
                </a:cubicBezTo>
                <a:cubicBezTo>
                  <a:pt x="1026639" y="861300"/>
                  <a:pt x="1052946" y="882072"/>
                  <a:pt x="1080655" y="900545"/>
                </a:cubicBezTo>
                <a:cubicBezTo>
                  <a:pt x="1094510" y="909781"/>
                  <a:pt x="1106421" y="922990"/>
                  <a:pt x="1122218" y="928255"/>
                </a:cubicBezTo>
                <a:lnTo>
                  <a:pt x="1163782" y="942109"/>
                </a:lnTo>
                <a:cubicBezTo>
                  <a:pt x="1177637" y="951345"/>
                  <a:pt x="1190453" y="962371"/>
                  <a:pt x="1205346" y="969818"/>
                </a:cubicBezTo>
                <a:cubicBezTo>
                  <a:pt x="1218408" y="976349"/>
                  <a:pt x="1234143" y="976581"/>
                  <a:pt x="1246909" y="983673"/>
                </a:cubicBezTo>
                <a:cubicBezTo>
                  <a:pt x="1424877" y="1082545"/>
                  <a:pt x="1243742" y="1004574"/>
                  <a:pt x="1399309" y="1066800"/>
                </a:cubicBezTo>
                <a:cubicBezTo>
                  <a:pt x="1431636" y="1062182"/>
                  <a:pt x="1464472" y="1060288"/>
                  <a:pt x="1496291" y="1052945"/>
                </a:cubicBezTo>
                <a:cubicBezTo>
                  <a:pt x="1524751" y="1046377"/>
                  <a:pt x="1551082" y="1032320"/>
                  <a:pt x="1579418" y="1025236"/>
                </a:cubicBezTo>
                <a:cubicBezTo>
                  <a:pt x="1597891" y="1020618"/>
                  <a:pt x="1616218" y="1015372"/>
                  <a:pt x="1634836" y="1011382"/>
                </a:cubicBezTo>
                <a:cubicBezTo>
                  <a:pt x="1680887" y="1001514"/>
                  <a:pt x="1727692" y="995096"/>
                  <a:pt x="1773382" y="983673"/>
                </a:cubicBezTo>
                <a:cubicBezTo>
                  <a:pt x="1857140" y="962733"/>
                  <a:pt x="1810729" y="975841"/>
                  <a:pt x="1911927" y="942109"/>
                </a:cubicBezTo>
                <a:lnTo>
                  <a:pt x="1953491" y="928255"/>
                </a:lnTo>
                <a:cubicBezTo>
                  <a:pt x="1962727" y="919018"/>
                  <a:pt x="1970750" y="908382"/>
                  <a:pt x="1981200" y="900545"/>
                </a:cubicBezTo>
                <a:cubicBezTo>
                  <a:pt x="2007842" y="880564"/>
                  <a:pt x="2064327" y="845127"/>
                  <a:pt x="2064327" y="845127"/>
                </a:cubicBezTo>
                <a:cubicBezTo>
                  <a:pt x="2076914" y="826247"/>
                  <a:pt x="2097809" y="789017"/>
                  <a:pt x="2119746" y="775855"/>
                </a:cubicBezTo>
                <a:cubicBezTo>
                  <a:pt x="2132269" y="768341"/>
                  <a:pt x="2148543" y="769092"/>
                  <a:pt x="2161309" y="762000"/>
                </a:cubicBezTo>
                <a:cubicBezTo>
                  <a:pt x="2190420" y="745827"/>
                  <a:pt x="2220887" y="730130"/>
                  <a:pt x="2244436" y="706582"/>
                </a:cubicBezTo>
                <a:cubicBezTo>
                  <a:pt x="2253673" y="697346"/>
                  <a:pt x="2261277" y="686119"/>
                  <a:pt x="2272146" y="678873"/>
                </a:cubicBezTo>
                <a:cubicBezTo>
                  <a:pt x="2312918" y="651692"/>
                  <a:pt x="2365628" y="638476"/>
                  <a:pt x="2410691" y="623455"/>
                </a:cubicBezTo>
                <a:lnTo>
                  <a:pt x="2535382" y="581891"/>
                </a:lnTo>
                <a:lnTo>
                  <a:pt x="2576946" y="568036"/>
                </a:lnTo>
                <a:cubicBezTo>
                  <a:pt x="2678546" y="572654"/>
                  <a:pt x="2780341" y="574091"/>
                  <a:pt x="2881746" y="581891"/>
                </a:cubicBezTo>
                <a:cubicBezTo>
                  <a:pt x="2900731" y="583351"/>
                  <a:pt x="2918201" y="594021"/>
                  <a:pt x="2937164" y="595745"/>
                </a:cubicBezTo>
                <a:cubicBezTo>
                  <a:pt x="3020078" y="603283"/>
                  <a:pt x="3103419" y="604982"/>
                  <a:pt x="3186546" y="609600"/>
                </a:cubicBezTo>
                <a:cubicBezTo>
                  <a:pt x="3229409" y="623888"/>
                  <a:pt x="3262466" y="637309"/>
                  <a:pt x="3311236" y="637309"/>
                </a:cubicBezTo>
                <a:cubicBezTo>
                  <a:pt x="3333238" y="637309"/>
                  <a:pt x="3410986" y="614945"/>
                  <a:pt x="3435927" y="609600"/>
                </a:cubicBezTo>
                <a:cubicBezTo>
                  <a:pt x="3590614" y="576453"/>
                  <a:pt x="3549745" y="584639"/>
                  <a:pt x="3699164" y="568036"/>
                </a:cubicBezTo>
                <a:cubicBezTo>
                  <a:pt x="3800355" y="534306"/>
                  <a:pt x="3753955" y="547411"/>
                  <a:pt x="3837709" y="526473"/>
                </a:cubicBezTo>
                <a:lnTo>
                  <a:pt x="3962400" y="443345"/>
                </a:lnTo>
                <a:lnTo>
                  <a:pt x="4003964" y="415636"/>
                </a:lnTo>
                <a:lnTo>
                  <a:pt x="4087091" y="290945"/>
                </a:lnTo>
                <a:cubicBezTo>
                  <a:pt x="4096327" y="277091"/>
                  <a:pt x="4100946" y="258618"/>
                  <a:pt x="4114800" y="249382"/>
                </a:cubicBezTo>
                <a:lnTo>
                  <a:pt x="4156364" y="221673"/>
                </a:lnTo>
                <a:cubicBezTo>
                  <a:pt x="4160982" y="207818"/>
                  <a:pt x="4163126" y="192875"/>
                  <a:pt x="4170218" y="180109"/>
                </a:cubicBezTo>
                <a:cubicBezTo>
                  <a:pt x="4209383" y="109611"/>
                  <a:pt x="4211305" y="111313"/>
                  <a:pt x="4253346" y="69273"/>
                </a:cubicBezTo>
                <a:cubicBezTo>
                  <a:pt x="4270121" y="18947"/>
                  <a:pt x="4267200" y="42313"/>
                  <a:pt x="4267200" y="0"/>
                </a:cubicBezTo>
              </a:path>
            </a:pathLst>
          </a:custGeom>
          <a:noFill/>
          <a:ln w="76200">
            <a:prstDash val="sys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Freeform 112"/>
          <p:cNvSpPr/>
          <p:nvPr/>
        </p:nvSpPr>
        <p:spPr>
          <a:xfrm>
            <a:off x="3588052" y="1967345"/>
            <a:ext cx="1177912" cy="1219200"/>
          </a:xfrm>
          <a:custGeom>
            <a:avLst/>
            <a:gdLst>
              <a:gd name="connsiteX0" fmla="*/ 873112 w 1177912"/>
              <a:gd name="connsiteY0" fmla="*/ 748146 h 1219200"/>
              <a:gd name="connsiteX1" fmla="*/ 873112 w 1177912"/>
              <a:gd name="connsiteY1" fmla="*/ 748146 h 1219200"/>
              <a:gd name="connsiteX2" fmla="*/ 803839 w 1177912"/>
              <a:gd name="connsiteY2" fmla="*/ 872837 h 1219200"/>
              <a:gd name="connsiteX3" fmla="*/ 762275 w 1177912"/>
              <a:gd name="connsiteY3" fmla="*/ 955964 h 1219200"/>
              <a:gd name="connsiteX4" fmla="*/ 706857 w 1177912"/>
              <a:gd name="connsiteY4" fmla="*/ 1052946 h 1219200"/>
              <a:gd name="connsiteX5" fmla="*/ 665293 w 1177912"/>
              <a:gd name="connsiteY5" fmla="*/ 1136073 h 1219200"/>
              <a:gd name="connsiteX6" fmla="*/ 554457 w 1177912"/>
              <a:gd name="connsiteY6" fmla="*/ 1191491 h 1219200"/>
              <a:gd name="connsiteX7" fmla="*/ 471330 w 1177912"/>
              <a:gd name="connsiteY7" fmla="*/ 1219200 h 1219200"/>
              <a:gd name="connsiteX8" fmla="*/ 235803 w 1177912"/>
              <a:gd name="connsiteY8" fmla="*/ 1205346 h 1219200"/>
              <a:gd name="connsiteX9" fmla="*/ 180384 w 1177912"/>
              <a:gd name="connsiteY9" fmla="*/ 1191491 h 1219200"/>
              <a:gd name="connsiteX10" fmla="*/ 152675 w 1177912"/>
              <a:gd name="connsiteY10" fmla="*/ 1136073 h 1219200"/>
              <a:gd name="connsiteX11" fmla="*/ 124966 w 1177912"/>
              <a:gd name="connsiteY11" fmla="*/ 1094510 h 1219200"/>
              <a:gd name="connsiteX12" fmla="*/ 111112 w 1177912"/>
              <a:gd name="connsiteY12" fmla="*/ 1052946 h 1219200"/>
              <a:gd name="connsiteX13" fmla="*/ 83403 w 1177912"/>
              <a:gd name="connsiteY13" fmla="*/ 997528 h 1219200"/>
              <a:gd name="connsiteX14" fmla="*/ 55693 w 1177912"/>
              <a:gd name="connsiteY14" fmla="*/ 886691 h 1219200"/>
              <a:gd name="connsiteX15" fmla="*/ 27984 w 1177912"/>
              <a:gd name="connsiteY15" fmla="*/ 803564 h 1219200"/>
              <a:gd name="connsiteX16" fmla="*/ 14130 w 1177912"/>
              <a:gd name="connsiteY16" fmla="*/ 595746 h 1219200"/>
              <a:gd name="connsiteX17" fmla="*/ 275 w 1177912"/>
              <a:gd name="connsiteY17" fmla="*/ 554182 h 1219200"/>
              <a:gd name="connsiteX18" fmla="*/ 14130 w 1177912"/>
              <a:gd name="connsiteY18" fmla="*/ 110837 h 1219200"/>
              <a:gd name="connsiteX19" fmla="*/ 55693 w 1177912"/>
              <a:gd name="connsiteY19" fmla="*/ 83128 h 1219200"/>
              <a:gd name="connsiteX20" fmla="*/ 124966 w 1177912"/>
              <a:gd name="connsiteY20" fmla="*/ 55419 h 1219200"/>
              <a:gd name="connsiteX21" fmla="*/ 166530 w 1177912"/>
              <a:gd name="connsiteY21" fmla="*/ 27710 h 1219200"/>
              <a:gd name="connsiteX22" fmla="*/ 221948 w 1177912"/>
              <a:gd name="connsiteY22" fmla="*/ 13855 h 1219200"/>
              <a:gd name="connsiteX23" fmla="*/ 263512 w 1177912"/>
              <a:gd name="connsiteY23" fmla="*/ 0 h 1219200"/>
              <a:gd name="connsiteX24" fmla="*/ 374348 w 1177912"/>
              <a:gd name="connsiteY24" fmla="*/ 27710 h 1219200"/>
              <a:gd name="connsiteX25" fmla="*/ 415912 w 1177912"/>
              <a:gd name="connsiteY25" fmla="*/ 110837 h 1219200"/>
              <a:gd name="connsiteX26" fmla="*/ 512893 w 1177912"/>
              <a:gd name="connsiteY26" fmla="*/ 221673 h 1219200"/>
              <a:gd name="connsiteX27" fmla="*/ 540603 w 1177912"/>
              <a:gd name="connsiteY27" fmla="*/ 249382 h 1219200"/>
              <a:gd name="connsiteX28" fmla="*/ 651439 w 1177912"/>
              <a:gd name="connsiteY28" fmla="*/ 277091 h 1219200"/>
              <a:gd name="connsiteX29" fmla="*/ 776130 w 1177912"/>
              <a:gd name="connsiteY29" fmla="*/ 318655 h 1219200"/>
              <a:gd name="connsiteX30" fmla="*/ 817693 w 1177912"/>
              <a:gd name="connsiteY30" fmla="*/ 332510 h 1219200"/>
              <a:gd name="connsiteX31" fmla="*/ 859257 w 1177912"/>
              <a:gd name="connsiteY31" fmla="*/ 346364 h 1219200"/>
              <a:gd name="connsiteX32" fmla="*/ 928530 w 1177912"/>
              <a:gd name="connsiteY32" fmla="*/ 374073 h 1219200"/>
              <a:gd name="connsiteX33" fmla="*/ 1039366 w 1177912"/>
              <a:gd name="connsiteY33" fmla="*/ 443346 h 1219200"/>
              <a:gd name="connsiteX34" fmla="*/ 1080930 w 1177912"/>
              <a:gd name="connsiteY34" fmla="*/ 457200 h 1219200"/>
              <a:gd name="connsiteX35" fmla="*/ 1108639 w 1177912"/>
              <a:gd name="connsiteY35" fmla="*/ 484910 h 1219200"/>
              <a:gd name="connsiteX36" fmla="*/ 1150203 w 1177912"/>
              <a:gd name="connsiteY36" fmla="*/ 498764 h 1219200"/>
              <a:gd name="connsiteX37" fmla="*/ 1177912 w 1177912"/>
              <a:gd name="connsiteY37" fmla="*/ 540328 h 1219200"/>
              <a:gd name="connsiteX38" fmla="*/ 1150203 w 1177912"/>
              <a:gd name="connsiteY38" fmla="*/ 692728 h 1219200"/>
              <a:gd name="connsiteX39" fmla="*/ 1080930 w 1177912"/>
              <a:gd name="connsiteY39" fmla="*/ 775855 h 1219200"/>
              <a:gd name="connsiteX40" fmla="*/ 997803 w 1177912"/>
              <a:gd name="connsiteY40" fmla="*/ 803564 h 1219200"/>
              <a:gd name="connsiteX41" fmla="*/ 831548 w 1177912"/>
              <a:gd name="connsiteY41" fmla="*/ 831273 h 1219200"/>
              <a:gd name="connsiteX42" fmla="*/ 776130 w 1177912"/>
              <a:gd name="connsiteY42" fmla="*/ 872837 h 1219200"/>
              <a:gd name="connsiteX43" fmla="*/ 776130 w 1177912"/>
              <a:gd name="connsiteY43" fmla="*/ 872837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7912" h="1219200">
                <a:moveTo>
                  <a:pt x="873112" y="748146"/>
                </a:moveTo>
                <a:lnTo>
                  <a:pt x="873112" y="748146"/>
                </a:lnTo>
                <a:cubicBezTo>
                  <a:pt x="850021" y="789710"/>
                  <a:pt x="825103" y="830310"/>
                  <a:pt x="803839" y="872837"/>
                </a:cubicBezTo>
                <a:cubicBezTo>
                  <a:pt x="746478" y="987558"/>
                  <a:pt x="841686" y="836846"/>
                  <a:pt x="762275" y="955964"/>
                </a:cubicBezTo>
                <a:cubicBezTo>
                  <a:pt x="730510" y="1051263"/>
                  <a:pt x="773958" y="935518"/>
                  <a:pt x="706857" y="1052946"/>
                </a:cubicBezTo>
                <a:cubicBezTo>
                  <a:pt x="688903" y="1084366"/>
                  <a:pt x="699776" y="1111935"/>
                  <a:pt x="665293" y="1136073"/>
                </a:cubicBezTo>
                <a:cubicBezTo>
                  <a:pt x="631454" y="1159760"/>
                  <a:pt x="593643" y="1178429"/>
                  <a:pt x="554457" y="1191491"/>
                </a:cubicBezTo>
                <a:lnTo>
                  <a:pt x="471330" y="1219200"/>
                </a:lnTo>
                <a:cubicBezTo>
                  <a:pt x="392821" y="1214582"/>
                  <a:pt x="314093" y="1212802"/>
                  <a:pt x="235803" y="1205346"/>
                </a:cubicBezTo>
                <a:cubicBezTo>
                  <a:pt x="216847" y="1203541"/>
                  <a:pt x="195012" y="1203681"/>
                  <a:pt x="180384" y="1191491"/>
                </a:cubicBezTo>
                <a:cubicBezTo>
                  <a:pt x="164518" y="1178269"/>
                  <a:pt x="162922" y="1154005"/>
                  <a:pt x="152675" y="1136073"/>
                </a:cubicBezTo>
                <a:cubicBezTo>
                  <a:pt x="144414" y="1121616"/>
                  <a:pt x="134202" y="1108364"/>
                  <a:pt x="124966" y="1094510"/>
                </a:cubicBezTo>
                <a:cubicBezTo>
                  <a:pt x="120348" y="1080655"/>
                  <a:pt x="116865" y="1066369"/>
                  <a:pt x="111112" y="1052946"/>
                </a:cubicBezTo>
                <a:cubicBezTo>
                  <a:pt x="102976" y="1033963"/>
                  <a:pt x="89934" y="1017121"/>
                  <a:pt x="83403" y="997528"/>
                </a:cubicBezTo>
                <a:cubicBezTo>
                  <a:pt x="71360" y="961400"/>
                  <a:pt x="67736" y="922819"/>
                  <a:pt x="55693" y="886691"/>
                </a:cubicBezTo>
                <a:lnTo>
                  <a:pt x="27984" y="803564"/>
                </a:lnTo>
                <a:cubicBezTo>
                  <a:pt x="23366" y="734291"/>
                  <a:pt x="21797" y="664748"/>
                  <a:pt x="14130" y="595746"/>
                </a:cubicBezTo>
                <a:cubicBezTo>
                  <a:pt x="12517" y="581231"/>
                  <a:pt x="275" y="568786"/>
                  <a:pt x="275" y="554182"/>
                </a:cubicBezTo>
                <a:cubicBezTo>
                  <a:pt x="275" y="406328"/>
                  <a:pt x="-3145" y="257678"/>
                  <a:pt x="14130" y="110837"/>
                </a:cubicBezTo>
                <a:cubicBezTo>
                  <a:pt x="16076" y="94300"/>
                  <a:pt x="40800" y="90575"/>
                  <a:pt x="55693" y="83128"/>
                </a:cubicBezTo>
                <a:cubicBezTo>
                  <a:pt x="77937" y="72006"/>
                  <a:pt x="102722" y="66541"/>
                  <a:pt x="124966" y="55419"/>
                </a:cubicBezTo>
                <a:cubicBezTo>
                  <a:pt x="139859" y="47972"/>
                  <a:pt x="151225" y="34269"/>
                  <a:pt x="166530" y="27710"/>
                </a:cubicBezTo>
                <a:cubicBezTo>
                  <a:pt x="184032" y="20209"/>
                  <a:pt x="203639" y="19086"/>
                  <a:pt x="221948" y="13855"/>
                </a:cubicBezTo>
                <a:cubicBezTo>
                  <a:pt x="235990" y="9843"/>
                  <a:pt x="249657" y="4618"/>
                  <a:pt x="263512" y="0"/>
                </a:cubicBezTo>
                <a:cubicBezTo>
                  <a:pt x="266963" y="690"/>
                  <a:pt x="360147" y="16349"/>
                  <a:pt x="374348" y="27710"/>
                </a:cubicBezTo>
                <a:cubicBezTo>
                  <a:pt x="407435" y="54180"/>
                  <a:pt x="399179" y="77372"/>
                  <a:pt x="415912" y="110837"/>
                </a:cubicBezTo>
                <a:cubicBezTo>
                  <a:pt x="438823" y="156658"/>
                  <a:pt x="476782" y="185562"/>
                  <a:pt x="512893" y="221673"/>
                </a:cubicBezTo>
                <a:cubicBezTo>
                  <a:pt x="522130" y="230910"/>
                  <a:pt x="527931" y="246214"/>
                  <a:pt x="540603" y="249382"/>
                </a:cubicBezTo>
                <a:cubicBezTo>
                  <a:pt x="577548" y="258618"/>
                  <a:pt x="615311" y="265048"/>
                  <a:pt x="651439" y="277091"/>
                </a:cubicBezTo>
                <a:lnTo>
                  <a:pt x="776130" y="318655"/>
                </a:lnTo>
                <a:lnTo>
                  <a:pt x="817693" y="332510"/>
                </a:lnTo>
                <a:cubicBezTo>
                  <a:pt x="831548" y="337128"/>
                  <a:pt x="845697" y="340940"/>
                  <a:pt x="859257" y="346364"/>
                </a:cubicBezTo>
                <a:cubicBezTo>
                  <a:pt x="882348" y="355600"/>
                  <a:pt x="905804" y="363972"/>
                  <a:pt x="928530" y="374073"/>
                </a:cubicBezTo>
                <a:cubicBezTo>
                  <a:pt x="1061811" y="433309"/>
                  <a:pt x="903463" y="365687"/>
                  <a:pt x="1039366" y="443346"/>
                </a:cubicBezTo>
                <a:cubicBezTo>
                  <a:pt x="1052046" y="450592"/>
                  <a:pt x="1067075" y="452582"/>
                  <a:pt x="1080930" y="457200"/>
                </a:cubicBezTo>
                <a:cubicBezTo>
                  <a:pt x="1090166" y="466437"/>
                  <a:pt x="1097438" y="478189"/>
                  <a:pt x="1108639" y="484910"/>
                </a:cubicBezTo>
                <a:cubicBezTo>
                  <a:pt x="1121162" y="492424"/>
                  <a:pt x="1138799" y="489641"/>
                  <a:pt x="1150203" y="498764"/>
                </a:cubicBezTo>
                <a:cubicBezTo>
                  <a:pt x="1163205" y="509166"/>
                  <a:pt x="1168676" y="526473"/>
                  <a:pt x="1177912" y="540328"/>
                </a:cubicBezTo>
                <a:cubicBezTo>
                  <a:pt x="1173137" y="578524"/>
                  <a:pt x="1171558" y="650018"/>
                  <a:pt x="1150203" y="692728"/>
                </a:cubicBezTo>
                <a:cubicBezTo>
                  <a:pt x="1138928" y="715278"/>
                  <a:pt x="1102139" y="764072"/>
                  <a:pt x="1080930" y="775855"/>
                </a:cubicBezTo>
                <a:cubicBezTo>
                  <a:pt x="1055398" y="790040"/>
                  <a:pt x="1025512" y="794328"/>
                  <a:pt x="997803" y="803564"/>
                </a:cubicBezTo>
                <a:cubicBezTo>
                  <a:pt x="916564" y="830644"/>
                  <a:pt x="970759" y="815806"/>
                  <a:pt x="831548" y="831273"/>
                </a:cubicBezTo>
                <a:cubicBezTo>
                  <a:pt x="784550" y="862605"/>
                  <a:pt x="801758" y="847207"/>
                  <a:pt x="776130" y="872837"/>
                </a:cubicBezTo>
                <a:lnTo>
                  <a:pt x="776130" y="872837"/>
                </a:lnTo>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TextBox 113"/>
          <p:cNvSpPr txBox="1"/>
          <p:nvPr/>
        </p:nvSpPr>
        <p:spPr>
          <a:xfrm>
            <a:off x="3737475" y="2312252"/>
            <a:ext cx="505267" cy="369332"/>
          </a:xfrm>
          <a:prstGeom prst="rect">
            <a:avLst/>
          </a:prstGeom>
          <a:noFill/>
        </p:spPr>
        <p:txBody>
          <a:bodyPr wrap="none" rtlCol="0">
            <a:spAutoFit/>
          </a:bodyPr>
          <a:lstStyle/>
          <a:p>
            <a:r>
              <a:rPr lang="en-US" b="1" dirty="0" smtClean="0">
                <a:solidFill>
                  <a:schemeClr val="bg1">
                    <a:lumMod val="85000"/>
                  </a:schemeClr>
                </a:solidFill>
              </a:rPr>
              <a:t>1,7</a:t>
            </a:r>
            <a:endParaRPr lang="en-US" b="1" dirty="0">
              <a:solidFill>
                <a:schemeClr val="bg1">
                  <a:lumMod val="85000"/>
                </a:schemeClr>
              </a:solidFill>
            </a:endParaRPr>
          </a:p>
        </p:txBody>
      </p:sp>
      <p:sp>
        <p:nvSpPr>
          <p:cNvPr id="115" name="TextBox 114"/>
          <p:cNvSpPr txBox="1"/>
          <p:nvPr/>
        </p:nvSpPr>
        <p:spPr>
          <a:xfrm>
            <a:off x="4513330" y="1483213"/>
            <a:ext cx="312906" cy="369332"/>
          </a:xfrm>
          <a:prstGeom prst="rect">
            <a:avLst/>
          </a:prstGeom>
          <a:noFill/>
        </p:spPr>
        <p:txBody>
          <a:bodyPr wrap="none" rtlCol="0">
            <a:spAutoFit/>
          </a:bodyPr>
          <a:lstStyle/>
          <a:p>
            <a:r>
              <a:rPr lang="en-US" b="1" dirty="0" smtClean="0"/>
              <a:t>0</a:t>
            </a:r>
            <a:endParaRPr lang="en-US" b="1" dirty="0"/>
          </a:p>
        </p:txBody>
      </p:sp>
      <p:sp>
        <p:nvSpPr>
          <p:cNvPr id="116" name="TextBox 115"/>
          <p:cNvSpPr txBox="1"/>
          <p:nvPr/>
        </p:nvSpPr>
        <p:spPr>
          <a:xfrm>
            <a:off x="4953000" y="2184160"/>
            <a:ext cx="312906" cy="369332"/>
          </a:xfrm>
          <a:prstGeom prst="rect">
            <a:avLst/>
          </a:prstGeom>
          <a:noFill/>
        </p:spPr>
        <p:txBody>
          <a:bodyPr wrap="none" rtlCol="0">
            <a:spAutoFit/>
          </a:bodyPr>
          <a:lstStyle/>
          <a:p>
            <a:r>
              <a:rPr lang="en-US" b="1" dirty="0" smtClean="0"/>
              <a:t>2</a:t>
            </a:r>
            <a:endParaRPr lang="en-US" b="1" dirty="0"/>
          </a:p>
        </p:txBody>
      </p:sp>
      <p:sp>
        <p:nvSpPr>
          <p:cNvPr id="117" name="TextBox 116"/>
          <p:cNvSpPr txBox="1"/>
          <p:nvPr/>
        </p:nvSpPr>
        <p:spPr>
          <a:xfrm>
            <a:off x="5486400" y="1782543"/>
            <a:ext cx="312906" cy="369332"/>
          </a:xfrm>
          <a:prstGeom prst="rect">
            <a:avLst/>
          </a:prstGeom>
          <a:noFill/>
        </p:spPr>
        <p:txBody>
          <a:bodyPr wrap="none" rtlCol="0">
            <a:spAutoFit/>
          </a:bodyPr>
          <a:lstStyle/>
          <a:p>
            <a:r>
              <a:rPr lang="en-US" b="1" dirty="0" smtClean="0"/>
              <a:t>3</a:t>
            </a:r>
            <a:endParaRPr lang="en-US" b="1" dirty="0"/>
          </a:p>
        </p:txBody>
      </p:sp>
      <p:sp>
        <p:nvSpPr>
          <p:cNvPr id="118" name="TextBox 117"/>
          <p:cNvSpPr txBox="1"/>
          <p:nvPr/>
        </p:nvSpPr>
        <p:spPr>
          <a:xfrm>
            <a:off x="5967353" y="2053376"/>
            <a:ext cx="312906" cy="369332"/>
          </a:xfrm>
          <a:prstGeom prst="rect">
            <a:avLst/>
          </a:prstGeom>
          <a:noFill/>
        </p:spPr>
        <p:txBody>
          <a:bodyPr wrap="none" rtlCol="0">
            <a:spAutoFit/>
          </a:bodyPr>
          <a:lstStyle/>
          <a:p>
            <a:r>
              <a:rPr lang="en-US" b="1" dirty="0" smtClean="0"/>
              <a:t>4</a:t>
            </a:r>
            <a:endParaRPr lang="en-US" b="1" dirty="0"/>
          </a:p>
        </p:txBody>
      </p:sp>
      <p:sp>
        <p:nvSpPr>
          <p:cNvPr id="119" name="TextBox 118"/>
          <p:cNvSpPr txBox="1"/>
          <p:nvPr/>
        </p:nvSpPr>
        <p:spPr>
          <a:xfrm>
            <a:off x="6266501" y="1413211"/>
            <a:ext cx="312906" cy="369332"/>
          </a:xfrm>
          <a:prstGeom prst="rect">
            <a:avLst/>
          </a:prstGeom>
          <a:noFill/>
        </p:spPr>
        <p:txBody>
          <a:bodyPr wrap="none" rtlCol="0">
            <a:spAutoFit/>
          </a:bodyPr>
          <a:lstStyle/>
          <a:p>
            <a:r>
              <a:rPr lang="en-US" b="1" dirty="0" smtClean="0"/>
              <a:t>5</a:t>
            </a:r>
            <a:endParaRPr lang="en-US" b="1" dirty="0"/>
          </a:p>
        </p:txBody>
      </p:sp>
      <p:sp>
        <p:nvSpPr>
          <p:cNvPr id="120" name="TextBox 119"/>
          <p:cNvSpPr txBox="1"/>
          <p:nvPr/>
        </p:nvSpPr>
        <p:spPr>
          <a:xfrm>
            <a:off x="6858000" y="1445613"/>
            <a:ext cx="312906" cy="369332"/>
          </a:xfrm>
          <a:prstGeom prst="rect">
            <a:avLst/>
          </a:prstGeom>
          <a:noFill/>
        </p:spPr>
        <p:txBody>
          <a:bodyPr wrap="none" rtlCol="0">
            <a:spAutoFit/>
          </a:bodyPr>
          <a:lstStyle/>
          <a:p>
            <a:r>
              <a:rPr lang="en-US" b="1" dirty="0" smtClean="0"/>
              <a:t>6</a:t>
            </a:r>
            <a:endParaRPr lang="en-US" b="1" dirty="0"/>
          </a:p>
        </p:txBody>
      </p:sp>
      <p:sp>
        <p:nvSpPr>
          <p:cNvPr id="121" name="TextBox 120"/>
          <p:cNvSpPr txBox="1"/>
          <p:nvPr/>
        </p:nvSpPr>
        <p:spPr>
          <a:xfrm>
            <a:off x="7391400" y="1925418"/>
            <a:ext cx="312906" cy="369332"/>
          </a:xfrm>
          <a:prstGeom prst="rect">
            <a:avLst/>
          </a:prstGeom>
          <a:noFill/>
        </p:spPr>
        <p:txBody>
          <a:bodyPr wrap="none" rtlCol="0">
            <a:spAutoFit/>
          </a:bodyPr>
          <a:lstStyle/>
          <a:p>
            <a:r>
              <a:rPr lang="en-US" b="1" dirty="0" smtClean="0"/>
              <a:t>8</a:t>
            </a:r>
            <a:endParaRPr lang="en-US" b="1" dirty="0"/>
          </a:p>
        </p:txBody>
      </p:sp>
      <p:sp>
        <p:nvSpPr>
          <p:cNvPr id="122" name="TextBox 121"/>
          <p:cNvSpPr txBox="1"/>
          <p:nvPr/>
        </p:nvSpPr>
        <p:spPr>
          <a:xfrm>
            <a:off x="7715286" y="1273951"/>
            <a:ext cx="312906" cy="369332"/>
          </a:xfrm>
          <a:prstGeom prst="rect">
            <a:avLst/>
          </a:prstGeom>
          <a:noFill/>
        </p:spPr>
        <p:txBody>
          <a:bodyPr wrap="none" rtlCol="0">
            <a:spAutoFit/>
          </a:bodyPr>
          <a:lstStyle/>
          <a:p>
            <a:r>
              <a:rPr lang="en-US" b="1" dirty="0" smtClean="0"/>
              <a:t>9</a:t>
            </a:r>
            <a:endParaRPr lang="en-US" b="1" dirty="0"/>
          </a:p>
        </p:txBody>
      </p:sp>
      <p:sp>
        <p:nvSpPr>
          <p:cNvPr id="123" name="Rectangle 122"/>
          <p:cNvSpPr/>
          <p:nvPr/>
        </p:nvSpPr>
        <p:spPr>
          <a:xfrm>
            <a:off x="7179144" y="6150137"/>
            <a:ext cx="1864613" cy="276999"/>
          </a:xfrm>
          <a:prstGeom prst="rect">
            <a:avLst/>
          </a:prstGeom>
        </p:spPr>
        <p:txBody>
          <a:bodyPr wrap="none">
            <a:spAutoFit/>
          </a:bodyPr>
          <a:lstStyle/>
          <a:p>
            <a:r>
              <a:rPr lang="en-US" sz="1200" i="1" dirty="0" smtClean="0"/>
              <a:t>Draelos </a:t>
            </a:r>
            <a:r>
              <a:rPr lang="en-US" sz="1200" i="1" dirty="0"/>
              <a:t>et al, </a:t>
            </a:r>
            <a:r>
              <a:rPr lang="en-US" sz="1200" i="1" dirty="0" smtClean="0"/>
              <a:t>ICLR 2016</a:t>
            </a:r>
            <a:endParaRPr lang="en-US" sz="1200" i="1" dirty="0"/>
          </a:p>
        </p:txBody>
      </p:sp>
      <p:pic>
        <p:nvPicPr>
          <p:cNvPr id="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989" y="4684988"/>
            <a:ext cx="576459"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5635" y="4693317"/>
            <a:ext cx="487363"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662" y="5538810"/>
            <a:ext cx="48661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1784" y="5566580"/>
            <a:ext cx="491214"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3279" y="2961207"/>
            <a:ext cx="2953073" cy="318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2" descr="C:\Users\cdjame\Documents\Projects\HAANA\Logo\HAANA_LogoF.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SNL_color_stack.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130" name="Slide Number Placeholder 3"/>
          <p:cNvSpPr txBox="1">
            <a:spLocks/>
          </p:cNvSpPr>
          <p:nvPr/>
        </p:nvSpPr>
        <p:spPr bwMode="auto">
          <a:xfrm>
            <a:off x="8305800" y="6517867"/>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55A7B-7854-E145-92D9-B491DF4BAE2D}" type="slidenum">
              <a:rPr lang="en-US" smtClean="0">
                <a:latin typeface="Arial" panose="020B0604020202020204" pitchFamily="34" charset="0"/>
                <a:cs typeface="Arial" panose="020B0604020202020204" pitchFamily="34" charset="0"/>
              </a:rPr>
              <a:pPr/>
              <a:t>17</a:t>
            </a:fld>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791200" y="2602468"/>
            <a:ext cx="2605072" cy="353943"/>
          </a:xfrm>
          <a:prstGeom prst="rect">
            <a:avLst/>
          </a:prstGeom>
          <a:noFill/>
          <a:ln>
            <a:solidFill>
              <a:schemeClr val="accent1"/>
            </a:solidFill>
          </a:ln>
        </p:spPr>
        <p:txBody>
          <a:bodyPr wrap="none" rtlCol="0">
            <a:spAutoFit/>
          </a:bodyPr>
          <a:lstStyle/>
          <a:p>
            <a:r>
              <a:rPr lang="en-US" sz="1700" dirty="0" smtClean="0"/>
              <a:t>00112233445566778899</a:t>
            </a:r>
            <a:endParaRPr lang="en-US" sz="1700" dirty="0"/>
          </a:p>
        </p:txBody>
      </p:sp>
    </p:spTree>
    <p:extLst>
      <p:ext uri="{BB962C8B-B14F-4D97-AF65-F5344CB8AC3E}">
        <p14:creationId xmlns:p14="http://schemas.microsoft.com/office/powerpoint/2010/main" val="3535125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381000" y="4061874"/>
            <a:ext cx="1259154" cy="646331"/>
          </a:xfrm>
          <a:prstGeom prst="rect">
            <a:avLst/>
          </a:prstGeom>
          <a:noFill/>
        </p:spPr>
        <p:txBody>
          <a:bodyPr wrap="square" rtlCol="0">
            <a:spAutoFit/>
          </a:bodyPr>
          <a:lstStyle/>
          <a:p>
            <a:pPr algn="ctr"/>
            <a:r>
              <a:rPr lang="en-US" sz="1200" b="1" dirty="0" smtClean="0"/>
              <a:t>Encoding / classification path</a:t>
            </a:r>
            <a:endParaRPr lang="en-US" sz="1200" b="1" dirty="0"/>
          </a:p>
        </p:txBody>
      </p:sp>
      <p:sp>
        <p:nvSpPr>
          <p:cNvPr id="92" name="TextBox 91"/>
          <p:cNvSpPr txBox="1"/>
          <p:nvPr/>
        </p:nvSpPr>
        <p:spPr>
          <a:xfrm>
            <a:off x="2538858" y="4061874"/>
            <a:ext cx="1266264" cy="646331"/>
          </a:xfrm>
          <a:prstGeom prst="rect">
            <a:avLst/>
          </a:prstGeom>
          <a:noFill/>
        </p:spPr>
        <p:txBody>
          <a:bodyPr wrap="square" rtlCol="0">
            <a:spAutoFit/>
          </a:bodyPr>
          <a:lstStyle/>
          <a:p>
            <a:pPr algn="ctr"/>
            <a:r>
              <a:rPr lang="en-US" sz="1200" b="1" dirty="0" smtClean="0"/>
              <a:t>Decoding / reconstruction path</a:t>
            </a:r>
            <a:endParaRPr lang="en-US" sz="1200" b="1" dirty="0"/>
          </a:p>
        </p:txBody>
      </p:sp>
      <p:sp>
        <p:nvSpPr>
          <p:cNvPr id="108" name="TextBox 107"/>
          <p:cNvSpPr txBox="1"/>
          <p:nvPr/>
        </p:nvSpPr>
        <p:spPr>
          <a:xfrm>
            <a:off x="279176" y="3693875"/>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784</a:t>
            </a:r>
            <a:endParaRPr lang="en-US" sz="1400" b="1" dirty="0">
              <a:latin typeface="Arial" panose="020B0604020202020204" pitchFamily="34" charset="0"/>
              <a:cs typeface="Arial" panose="020B0604020202020204" pitchFamily="34" charset="0"/>
            </a:endParaRPr>
          </a:p>
        </p:txBody>
      </p:sp>
      <p:sp>
        <p:nvSpPr>
          <p:cNvPr id="109" name="TextBox 108"/>
          <p:cNvSpPr txBox="1"/>
          <p:nvPr/>
        </p:nvSpPr>
        <p:spPr>
          <a:xfrm>
            <a:off x="279176" y="3089640"/>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300</a:t>
            </a:r>
            <a:endParaRPr lang="en-US" sz="1400" b="1" dirty="0">
              <a:latin typeface="Arial" panose="020B0604020202020204" pitchFamily="34" charset="0"/>
              <a:cs typeface="Arial" panose="020B0604020202020204" pitchFamily="34" charset="0"/>
            </a:endParaRPr>
          </a:p>
        </p:txBody>
      </p:sp>
      <p:sp>
        <p:nvSpPr>
          <p:cNvPr id="110" name="TextBox 109"/>
          <p:cNvSpPr txBox="1"/>
          <p:nvPr/>
        </p:nvSpPr>
        <p:spPr>
          <a:xfrm>
            <a:off x="279176" y="2489564"/>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250</a:t>
            </a:r>
            <a:endParaRPr lang="en-US" sz="1400" b="1" dirty="0">
              <a:latin typeface="Arial" panose="020B0604020202020204" pitchFamily="34" charset="0"/>
              <a:cs typeface="Arial" panose="020B0604020202020204" pitchFamily="34" charset="0"/>
            </a:endParaRPr>
          </a:p>
        </p:txBody>
      </p:sp>
      <p:sp>
        <p:nvSpPr>
          <p:cNvPr id="111" name="TextBox 110"/>
          <p:cNvSpPr txBox="1"/>
          <p:nvPr/>
        </p:nvSpPr>
        <p:spPr>
          <a:xfrm>
            <a:off x="279176" y="1889489"/>
            <a:ext cx="482824" cy="307777"/>
          </a:xfrm>
          <a:prstGeom prst="rect">
            <a:avLst/>
          </a:prstGeom>
          <a:noFill/>
        </p:spPr>
        <p:txBody>
          <a:bodyPr wrap="none" rtlCol="0">
            <a:spAutoFit/>
          </a:bodyPr>
          <a:lstStyle/>
          <a:p>
            <a:r>
              <a:rPr lang="en-US" sz="1400" b="1" dirty="0" smtClean="0">
                <a:latin typeface="Arial" panose="020B0604020202020204" pitchFamily="34" charset="0"/>
                <a:cs typeface="Arial" panose="020B0604020202020204" pitchFamily="34" charset="0"/>
              </a:rPr>
              <a:t>200</a:t>
            </a:r>
            <a:endParaRPr lang="en-US" sz="1400" b="1" dirty="0">
              <a:latin typeface="Arial" panose="020B0604020202020204" pitchFamily="34" charset="0"/>
              <a:cs typeface="Arial" panose="020B0604020202020204" pitchFamily="34" charset="0"/>
            </a:endParaRPr>
          </a:p>
        </p:txBody>
      </p:sp>
      <p:sp>
        <p:nvSpPr>
          <p:cNvPr id="112" name="Freeform 111"/>
          <p:cNvSpPr/>
          <p:nvPr/>
        </p:nvSpPr>
        <p:spPr>
          <a:xfrm>
            <a:off x="3990109" y="1219200"/>
            <a:ext cx="4267394" cy="1191491"/>
          </a:xfrm>
          <a:custGeom>
            <a:avLst/>
            <a:gdLst>
              <a:gd name="connsiteX0" fmla="*/ 0 w 4267394"/>
              <a:gd name="connsiteY0" fmla="*/ 1191491 h 1191491"/>
              <a:gd name="connsiteX1" fmla="*/ 41564 w 4267394"/>
              <a:gd name="connsiteY1" fmla="*/ 1039091 h 1191491"/>
              <a:gd name="connsiteX2" fmla="*/ 69273 w 4267394"/>
              <a:gd name="connsiteY2" fmla="*/ 997527 h 1191491"/>
              <a:gd name="connsiteX3" fmla="*/ 110836 w 4267394"/>
              <a:gd name="connsiteY3" fmla="*/ 955964 h 1191491"/>
              <a:gd name="connsiteX4" fmla="*/ 152400 w 4267394"/>
              <a:gd name="connsiteY4" fmla="*/ 858982 h 1191491"/>
              <a:gd name="connsiteX5" fmla="*/ 235527 w 4267394"/>
              <a:gd name="connsiteY5" fmla="*/ 803564 h 1191491"/>
              <a:gd name="connsiteX6" fmla="*/ 277091 w 4267394"/>
              <a:gd name="connsiteY6" fmla="*/ 775855 h 1191491"/>
              <a:gd name="connsiteX7" fmla="*/ 401782 w 4267394"/>
              <a:gd name="connsiteY7" fmla="*/ 720436 h 1191491"/>
              <a:gd name="connsiteX8" fmla="*/ 692727 w 4267394"/>
              <a:gd name="connsiteY8" fmla="*/ 734291 h 1191491"/>
              <a:gd name="connsiteX9" fmla="*/ 775855 w 4267394"/>
              <a:gd name="connsiteY9" fmla="*/ 762000 h 1191491"/>
              <a:gd name="connsiteX10" fmla="*/ 858982 w 4267394"/>
              <a:gd name="connsiteY10" fmla="*/ 789709 h 1191491"/>
              <a:gd name="connsiteX11" fmla="*/ 914400 w 4267394"/>
              <a:gd name="connsiteY11" fmla="*/ 803564 h 1191491"/>
              <a:gd name="connsiteX12" fmla="*/ 955964 w 4267394"/>
              <a:gd name="connsiteY12" fmla="*/ 831273 h 1191491"/>
              <a:gd name="connsiteX13" fmla="*/ 997527 w 4267394"/>
              <a:gd name="connsiteY13" fmla="*/ 845127 h 1191491"/>
              <a:gd name="connsiteX14" fmla="*/ 1080655 w 4267394"/>
              <a:gd name="connsiteY14" fmla="*/ 900545 h 1191491"/>
              <a:gd name="connsiteX15" fmla="*/ 1122218 w 4267394"/>
              <a:gd name="connsiteY15" fmla="*/ 928255 h 1191491"/>
              <a:gd name="connsiteX16" fmla="*/ 1163782 w 4267394"/>
              <a:gd name="connsiteY16" fmla="*/ 942109 h 1191491"/>
              <a:gd name="connsiteX17" fmla="*/ 1205346 w 4267394"/>
              <a:gd name="connsiteY17" fmla="*/ 969818 h 1191491"/>
              <a:gd name="connsiteX18" fmla="*/ 1246909 w 4267394"/>
              <a:gd name="connsiteY18" fmla="*/ 983673 h 1191491"/>
              <a:gd name="connsiteX19" fmla="*/ 1399309 w 4267394"/>
              <a:gd name="connsiteY19" fmla="*/ 1066800 h 1191491"/>
              <a:gd name="connsiteX20" fmla="*/ 1496291 w 4267394"/>
              <a:gd name="connsiteY20" fmla="*/ 1052945 h 1191491"/>
              <a:gd name="connsiteX21" fmla="*/ 1579418 w 4267394"/>
              <a:gd name="connsiteY21" fmla="*/ 1025236 h 1191491"/>
              <a:gd name="connsiteX22" fmla="*/ 1634836 w 4267394"/>
              <a:gd name="connsiteY22" fmla="*/ 1011382 h 1191491"/>
              <a:gd name="connsiteX23" fmla="*/ 1773382 w 4267394"/>
              <a:gd name="connsiteY23" fmla="*/ 983673 h 1191491"/>
              <a:gd name="connsiteX24" fmla="*/ 1911927 w 4267394"/>
              <a:gd name="connsiteY24" fmla="*/ 942109 h 1191491"/>
              <a:gd name="connsiteX25" fmla="*/ 1953491 w 4267394"/>
              <a:gd name="connsiteY25" fmla="*/ 928255 h 1191491"/>
              <a:gd name="connsiteX26" fmla="*/ 1981200 w 4267394"/>
              <a:gd name="connsiteY26" fmla="*/ 900545 h 1191491"/>
              <a:gd name="connsiteX27" fmla="*/ 2064327 w 4267394"/>
              <a:gd name="connsiteY27" fmla="*/ 845127 h 1191491"/>
              <a:gd name="connsiteX28" fmla="*/ 2119746 w 4267394"/>
              <a:gd name="connsiteY28" fmla="*/ 775855 h 1191491"/>
              <a:gd name="connsiteX29" fmla="*/ 2161309 w 4267394"/>
              <a:gd name="connsiteY29" fmla="*/ 762000 h 1191491"/>
              <a:gd name="connsiteX30" fmla="*/ 2244436 w 4267394"/>
              <a:gd name="connsiteY30" fmla="*/ 706582 h 1191491"/>
              <a:gd name="connsiteX31" fmla="*/ 2272146 w 4267394"/>
              <a:gd name="connsiteY31" fmla="*/ 678873 h 1191491"/>
              <a:gd name="connsiteX32" fmla="*/ 2410691 w 4267394"/>
              <a:gd name="connsiteY32" fmla="*/ 623455 h 1191491"/>
              <a:gd name="connsiteX33" fmla="*/ 2535382 w 4267394"/>
              <a:gd name="connsiteY33" fmla="*/ 581891 h 1191491"/>
              <a:gd name="connsiteX34" fmla="*/ 2576946 w 4267394"/>
              <a:gd name="connsiteY34" fmla="*/ 568036 h 1191491"/>
              <a:gd name="connsiteX35" fmla="*/ 2881746 w 4267394"/>
              <a:gd name="connsiteY35" fmla="*/ 581891 h 1191491"/>
              <a:gd name="connsiteX36" fmla="*/ 2937164 w 4267394"/>
              <a:gd name="connsiteY36" fmla="*/ 595745 h 1191491"/>
              <a:gd name="connsiteX37" fmla="*/ 3186546 w 4267394"/>
              <a:gd name="connsiteY37" fmla="*/ 609600 h 1191491"/>
              <a:gd name="connsiteX38" fmla="*/ 3311236 w 4267394"/>
              <a:gd name="connsiteY38" fmla="*/ 637309 h 1191491"/>
              <a:gd name="connsiteX39" fmla="*/ 3435927 w 4267394"/>
              <a:gd name="connsiteY39" fmla="*/ 609600 h 1191491"/>
              <a:gd name="connsiteX40" fmla="*/ 3699164 w 4267394"/>
              <a:gd name="connsiteY40" fmla="*/ 568036 h 1191491"/>
              <a:gd name="connsiteX41" fmla="*/ 3837709 w 4267394"/>
              <a:gd name="connsiteY41" fmla="*/ 526473 h 1191491"/>
              <a:gd name="connsiteX42" fmla="*/ 3962400 w 4267394"/>
              <a:gd name="connsiteY42" fmla="*/ 443345 h 1191491"/>
              <a:gd name="connsiteX43" fmla="*/ 4003964 w 4267394"/>
              <a:gd name="connsiteY43" fmla="*/ 415636 h 1191491"/>
              <a:gd name="connsiteX44" fmla="*/ 4087091 w 4267394"/>
              <a:gd name="connsiteY44" fmla="*/ 290945 h 1191491"/>
              <a:gd name="connsiteX45" fmla="*/ 4114800 w 4267394"/>
              <a:gd name="connsiteY45" fmla="*/ 249382 h 1191491"/>
              <a:gd name="connsiteX46" fmla="*/ 4156364 w 4267394"/>
              <a:gd name="connsiteY46" fmla="*/ 221673 h 1191491"/>
              <a:gd name="connsiteX47" fmla="*/ 4170218 w 4267394"/>
              <a:gd name="connsiteY47" fmla="*/ 180109 h 1191491"/>
              <a:gd name="connsiteX48" fmla="*/ 4253346 w 4267394"/>
              <a:gd name="connsiteY48" fmla="*/ 69273 h 1191491"/>
              <a:gd name="connsiteX49" fmla="*/ 4267200 w 4267394"/>
              <a:gd name="connsiteY49" fmla="*/ 0 h 119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267394" h="1191491">
                <a:moveTo>
                  <a:pt x="0" y="1191491"/>
                </a:moveTo>
                <a:cubicBezTo>
                  <a:pt x="7436" y="1154314"/>
                  <a:pt x="21476" y="1069224"/>
                  <a:pt x="41564" y="1039091"/>
                </a:cubicBezTo>
                <a:cubicBezTo>
                  <a:pt x="50800" y="1025236"/>
                  <a:pt x="58613" y="1010319"/>
                  <a:pt x="69273" y="997527"/>
                </a:cubicBezTo>
                <a:cubicBezTo>
                  <a:pt x="81816" y="982475"/>
                  <a:pt x="96982" y="969818"/>
                  <a:pt x="110836" y="955964"/>
                </a:cubicBezTo>
                <a:cubicBezTo>
                  <a:pt x="119976" y="919404"/>
                  <a:pt x="121783" y="885772"/>
                  <a:pt x="152400" y="858982"/>
                </a:cubicBezTo>
                <a:cubicBezTo>
                  <a:pt x="177462" y="837052"/>
                  <a:pt x="207818" y="822037"/>
                  <a:pt x="235527" y="803564"/>
                </a:cubicBezTo>
                <a:cubicBezTo>
                  <a:pt x="249382" y="794328"/>
                  <a:pt x="261294" y="781121"/>
                  <a:pt x="277091" y="775855"/>
                </a:cubicBezTo>
                <a:cubicBezTo>
                  <a:pt x="376015" y="742879"/>
                  <a:pt x="335915" y="764347"/>
                  <a:pt x="401782" y="720436"/>
                </a:cubicBezTo>
                <a:cubicBezTo>
                  <a:pt x="498764" y="725054"/>
                  <a:pt x="596229" y="723569"/>
                  <a:pt x="692727" y="734291"/>
                </a:cubicBezTo>
                <a:cubicBezTo>
                  <a:pt x="721757" y="737517"/>
                  <a:pt x="748146" y="752763"/>
                  <a:pt x="775855" y="762000"/>
                </a:cubicBezTo>
                <a:lnTo>
                  <a:pt x="858982" y="789709"/>
                </a:lnTo>
                <a:lnTo>
                  <a:pt x="914400" y="803564"/>
                </a:lnTo>
                <a:cubicBezTo>
                  <a:pt x="928255" y="812800"/>
                  <a:pt x="941071" y="823826"/>
                  <a:pt x="955964" y="831273"/>
                </a:cubicBezTo>
                <a:cubicBezTo>
                  <a:pt x="969026" y="837804"/>
                  <a:pt x="984761" y="838035"/>
                  <a:pt x="997527" y="845127"/>
                </a:cubicBezTo>
                <a:cubicBezTo>
                  <a:pt x="1026639" y="861300"/>
                  <a:pt x="1052946" y="882072"/>
                  <a:pt x="1080655" y="900545"/>
                </a:cubicBezTo>
                <a:cubicBezTo>
                  <a:pt x="1094510" y="909781"/>
                  <a:pt x="1106421" y="922990"/>
                  <a:pt x="1122218" y="928255"/>
                </a:cubicBezTo>
                <a:lnTo>
                  <a:pt x="1163782" y="942109"/>
                </a:lnTo>
                <a:cubicBezTo>
                  <a:pt x="1177637" y="951345"/>
                  <a:pt x="1190453" y="962371"/>
                  <a:pt x="1205346" y="969818"/>
                </a:cubicBezTo>
                <a:cubicBezTo>
                  <a:pt x="1218408" y="976349"/>
                  <a:pt x="1234143" y="976581"/>
                  <a:pt x="1246909" y="983673"/>
                </a:cubicBezTo>
                <a:cubicBezTo>
                  <a:pt x="1424877" y="1082545"/>
                  <a:pt x="1243742" y="1004574"/>
                  <a:pt x="1399309" y="1066800"/>
                </a:cubicBezTo>
                <a:cubicBezTo>
                  <a:pt x="1431636" y="1062182"/>
                  <a:pt x="1464472" y="1060288"/>
                  <a:pt x="1496291" y="1052945"/>
                </a:cubicBezTo>
                <a:cubicBezTo>
                  <a:pt x="1524751" y="1046377"/>
                  <a:pt x="1551082" y="1032320"/>
                  <a:pt x="1579418" y="1025236"/>
                </a:cubicBezTo>
                <a:cubicBezTo>
                  <a:pt x="1597891" y="1020618"/>
                  <a:pt x="1616218" y="1015372"/>
                  <a:pt x="1634836" y="1011382"/>
                </a:cubicBezTo>
                <a:cubicBezTo>
                  <a:pt x="1680887" y="1001514"/>
                  <a:pt x="1727692" y="995096"/>
                  <a:pt x="1773382" y="983673"/>
                </a:cubicBezTo>
                <a:cubicBezTo>
                  <a:pt x="1857140" y="962733"/>
                  <a:pt x="1810729" y="975841"/>
                  <a:pt x="1911927" y="942109"/>
                </a:cubicBezTo>
                <a:lnTo>
                  <a:pt x="1953491" y="928255"/>
                </a:lnTo>
                <a:cubicBezTo>
                  <a:pt x="1962727" y="919018"/>
                  <a:pt x="1970750" y="908382"/>
                  <a:pt x="1981200" y="900545"/>
                </a:cubicBezTo>
                <a:cubicBezTo>
                  <a:pt x="2007842" y="880564"/>
                  <a:pt x="2064327" y="845127"/>
                  <a:pt x="2064327" y="845127"/>
                </a:cubicBezTo>
                <a:cubicBezTo>
                  <a:pt x="2076914" y="826247"/>
                  <a:pt x="2097809" y="789017"/>
                  <a:pt x="2119746" y="775855"/>
                </a:cubicBezTo>
                <a:cubicBezTo>
                  <a:pt x="2132269" y="768341"/>
                  <a:pt x="2148543" y="769092"/>
                  <a:pt x="2161309" y="762000"/>
                </a:cubicBezTo>
                <a:cubicBezTo>
                  <a:pt x="2190420" y="745827"/>
                  <a:pt x="2220887" y="730130"/>
                  <a:pt x="2244436" y="706582"/>
                </a:cubicBezTo>
                <a:cubicBezTo>
                  <a:pt x="2253673" y="697346"/>
                  <a:pt x="2261277" y="686119"/>
                  <a:pt x="2272146" y="678873"/>
                </a:cubicBezTo>
                <a:cubicBezTo>
                  <a:pt x="2312918" y="651692"/>
                  <a:pt x="2365628" y="638476"/>
                  <a:pt x="2410691" y="623455"/>
                </a:cubicBezTo>
                <a:lnTo>
                  <a:pt x="2535382" y="581891"/>
                </a:lnTo>
                <a:lnTo>
                  <a:pt x="2576946" y="568036"/>
                </a:lnTo>
                <a:cubicBezTo>
                  <a:pt x="2678546" y="572654"/>
                  <a:pt x="2780341" y="574091"/>
                  <a:pt x="2881746" y="581891"/>
                </a:cubicBezTo>
                <a:cubicBezTo>
                  <a:pt x="2900731" y="583351"/>
                  <a:pt x="2918201" y="594021"/>
                  <a:pt x="2937164" y="595745"/>
                </a:cubicBezTo>
                <a:cubicBezTo>
                  <a:pt x="3020078" y="603283"/>
                  <a:pt x="3103419" y="604982"/>
                  <a:pt x="3186546" y="609600"/>
                </a:cubicBezTo>
                <a:cubicBezTo>
                  <a:pt x="3229409" y="623888"/>
                  <a:pt x="3262466" y="637309"/>
                  <a:pt x="3311236" y="637309"/>
                </a:cubicBezTo>
                <a:cubicBezTo>
                  <a:pt x="3333238" y="637309"/>
                  <a:pt x="3410986" y="614945"/>
                  <a:pt x="3435927" y="609600"/>
                </a:cubicBezTo>
                <a:cubicBezTo>
                  <a:pt x="3590614" y="576453"/>
                  <a:pt x="3549745" y="584639"/>
                  <a:pt x="3699164" y="568036"/>
                </a:cubicBezTo>
                <a:cubicBezTo>
                  <a:pt x="3800355" y="534306"/>
                  <a:pt x="3753955" y="547411"/>
                  <a:pt x="3837709" y="526473"/>
                </a:cubicBezTo>
                <a:lnTo>
                  <a:pt x="3962400" y="443345"/>
                </a:lnTo>
                <a:lnTo>
                  <a:pt x="4003964" y="415636"/>
                </a:lnTo>
                <a:lnTo>
                  <a:pt x="4087091" y="290945"/>
                </a:lnTo>
                <a:cubicBezTo>
                  <a:pt x="4096327" y="277091"/>
                  <a:pt x="4100946" y="258618"/>
                  <a:pt x="4114800" y="249382"/>
                </a:cubicBezTo>
                <a:lnTo>
                  <a:pt x="4156364" y="221673"/>
                </a:lnTo>
                <a:cubicBezTo>
                  <a:pt x="4160982" y="207818"/>
                  <a:pt x="4163126" y="192875"/>
                  <a:pt x="4170218" y="180109"/>
                </a:cubicBezTo>
                <a:cubicBezTo>
                  <a:pt x="4209383" y="109611"/>
                  <a:pt x="4211305" y="111313"/>
                  <a:pt x="4253346" y="69273"/>
                </a:cubicBezTo>
                <a:cubicBezTo>
                  <a:pt x="4270121" y="18947"/>
                  <a:pt x="4267200" y="42313"/>
                  <a:pt x="4267200" y="0"/>
                </a:cubicBezTo>
              </a:path>
            </a:pathLst>
          </a:custGeom>
          <a:noFill/>
          <a:ln w="76200">
            <a:prstDash val="sys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3" name="Freeform 112"/>
          <p:cNvSpPr/>
          <p:nvPr/>
        </p:nvSpPr>
        <p:spPr>
          <a:xfrm>
            <a:off x="3588052" y="1967345"/>
            <a:ext cx="1177912" cy="1219200"/>
          </a:xfrm>
          <a:custGeom>
            <a:avLst/>
            <a:gdLst>
              <a:gd name="connsiteX0" fmla="*/ 873112 w 1177912"/>
              <a:gd name="connsiteY0" fmla="*/ 748146 h 1219200"/>
              <a:gd name="connsiteX1" fmla="*/ 873112 w 1177912"/>
              <a:gd name="connsiteY1" fmla="*/ 748146 h 1219200"/>
              <a:gd name="connsiteX2" fmla="*/ 803839 w 1177912"/>
              <a:gd name="connsiteY2" fmla="*/ 872837 h 1219200"/>
              <a:gd name="connsiteX3" fmla="*/ 762275 w 1177912"/>
              <a:gd name="connsiteY3" fmla="*/ 955964 h 1219200"/>
              <a:gd name="connsiteX4" fmla="*/ 706857 w 1177912"/>
              <a:gd name="connsiteY4" fmla="*/ 1052946 h 1219200"/>
              <a:gd name="connsiteX5" fmla="*/ 665293 w 1177912"/>
              <a:gd name="connsiteY5" fmla="*/ 1136073 h 1219200"/>
              <a:gd name="connsiteX6" fmla="*/ 554457 w 1177912"/>
              <a:gd name="connsiteY6" fmla="*/ 1191491 h 1219200"/>
              <a:gd name="connsiteX7" fmla="*/ 471330 w 1177912"/>
              <a:gd name="connsiteY7" fmla="*/ 1219200 h 1219200"/>
              <a:gd name="connsiteX8" fmla="*/ 235803 w 1177912"/>
              <a:gd name="connsiteY8" fmla="*/ 1205346 h 1219200"/>
              <a:gd name="connsiteX9" fmla="*/ 180384 w 1177912"/>
              <a:gd name="connsiteY9" fmla="*/ 1191491 h 1219200"/>
              <a:gd name="connsiteX10" fmla="*/ 152675 w 1177912"/>
              <a:gd name="connsiteY10" fmla="*/ 1136073 h 1219200"/>
              <a:gd name="connsiteX11" fmla="*/ 124966 w 1177912"/>
              <a:gd name="connsiteY11" fmla="*/ 1094510 h 1219200"/>
              <a:gd name="connsiteX12" fmla="*/ 111112 w 1177912"/>
              <a:gd name="connsiteY12" fmla="*/ 1052946 h 1219200"/>
              <a:gd name="connsiteX13" fmla="*/ 83403 w 1177912"/>
              <a:gd name="connsiteY13" fmla="*/ 997528 h 1219200"/>
              <a:gd name="connsiteX14" fmla="*/ 55693 w 1177912"/>
              <a:gd name="connsiteY14" fmla="*/ 886691 h 1219200"/>
              <a:gd name="connsiteX15" fmla="*/ 27984 w 1177912"/>
              <a:gd name="connsiteY15" fmla="*/ 803564 h 1219200"/>
              <a:gd name="connsiteX16" fmla="*/ 14130 w 1177912"/>
              <a:gd name="connsiteY16" fmla="*/ 595746 h 1219200"/>
              <a:gd name="connsiteX17" fmla="*/ 275 w 1177912"/>
              <a:gd name="connsiteY17" fmla="*/ 554182 h 1219200"/>
              <a:gd name="connsiteX18" fmla="*/ 14130 w 1177912"/>
              <a:gd name="connsiteY18" fmla="*/ 110837 h 1219200"/>
              <a:gd name="connsiteX19" fmla="*/ 55693 w 1177912"/>
              <a:gd name="connsiteY19" fmla="*/ 83128 h 1219200"/>
              <a:gd name="connsiteX20" fmla="*/ 124966 w 1177912"/>
              <a:gd name="connsiteY20" fmla="*/ 55419 h 1219200"/>
              <a:gd name="connsiteX21" fmla="*/ 166530 w 1177912"/>
              <a:gd name="connsiteY21" fmla="*/ 27710 h 1219200"/>
              <a:gd name="connsiteX22" fmla="*/ 221948 w 1177912"/>
              <a:gd name="connsiteY22" fmla="*/ 13855 h 1219200"/>
              <a:gd name="connsiteX23" fmla="*/ 263512 w 1177912"/>
              <a:gd name="connsiteY23" fmla="*/ 0 h 1219200"/>
              <a:gd name="connsiteX24" fmla="*/ 374348 w 1177912"/>
              <a:gd name="connsiteY24" fmla="*/ 27710 h 1219200"/>
              <a:gd name="connsiteX25" fmla="*/ 415912 w 1177912"/>
              <a:gd name="connsiteY25" fmla="*/ 110837 h 1219200"/>
              <a:gd name="connsiteX26" fmla="*/ 512893 w 1177912"/>
              <a:gd name="connsiteY26" fmla="*/ 221673 h 1219200"/>
              <a:gd name="connsiteX27" fmla="*/ 540603 w 1177912"/>
              <a:gd name="connsiteY27" fmla="*/ 249382 h 1219200"/>
              <a:gd name="connsiteX28" fmla="*/ 651439 w 1177912"/>
              <a:gd name="connsiteY28" fmla="*/ 277091 h 1219200"/>
              <a:gd name="connsiteX29" fmla="*/ 776130 w 1177912"/>
              <a:gd name="connsiteY29" fmla="*/ 318655 h 1219200"/>
              <a:gd name="connsiteX30" fmla="*/ 817693 w 1177912"/>
              <a:gd name="connsiteY30" fmla="*/ 332510 h 1219200"/>
              <a:gd name="connsiteX31" fmla="*/ 859257 w 1177912"/>
              <a:gd name="connsiteY31" fmla="*/ 346364 h 1219200"/>
              <a:gd name="connsiteX32" fmla="*/ 928530 w 1177912"/>
              <a:gd name="connsiteY32" fmla="*/ 374073 h 1219200"/>
              <a:gd name="connsiteX33" fmla="*/ 1039366 w 1177912"/>
              <a:gd name="connsiteY33" fmla="*/ 443346 h 1219200"/>
              <a:gd name="connsiteX34" fmla="*/ 1080930 w 1177912"/>
              <a:gd name="connsiteY34" fmla="*/ 457200 h 1219200"/>
              <a:gd name="connsiteX35" fmla="*/ 1108639 w 1177912"/>
              <a:gd name="connsiteY35" fmla="*/ 484910 h 1219200"/>
              <a:gd name="connsiteX36" fmla="*/ 1150203 w 1177912"/>
              <a:gd name="connsiteY36" fmla="*/ 498764 h 1219200"/>
              <a:gd name="connsiteX37" fmla="*/ 1177912 w 1177912"/>
              <a:gd name="connsiteY37" fmla="*/ 540328 h 1219200"/>
              <a:gd name="connsiteX38" fmla="*/ 1150203 w 1177912"/>
              <a:gd name="connsiteY38" fmla="*/ 692728 h 1219200"/>
              <a:gd name="connsiteX39" fmla="*/ 1080930 w 1177912"/>
              <a:gd name="connsiteY39" fmla="*/ 775855 h 1219200"/>
              <a:gd name="connsiteX40" fmla="*/ 997803 w 1177912"/>
              <a:gd name="connsiteY40" fmla="*/ 803564 h 1219200"/>
              <a:gd name="connsiteX41" fmla="*/ 831548 w 1177912"/>
              <a:gd name="connsiteY41" fmla="*/ 831273 h 1219200"/>
              <a:gd name="connsiteX42" fmla="*/ 776130 w 1177912"/>
              <a:gd name="connsiteY42" fmla="*/ 872837 h 1219200"/>
              <a:gd name="connsiteX43" fmla="*/ 776130 w 1177912"/>
              <a:gd name="connsiteY43" fmla="*/ 872837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77912" h="1219200">
                <a:moveTo>
                  <a:pt x="873112" y="748146"/>
                </a:moveTo>
                <a:lnTo>
                  <a:pt x="873112" y="748146"/>
                </a:lnTo>
                <a:cubicBezTo>
                  <a:pt x="850021" y="789710"/>
                  <a:pt x="825103" y="830310"/>
                  <a:pt x="803839" y="872837"/>
                </a:cubicBezTo>
                <a:cubicBezTo>
                  <a:pt x="746478" y="987558"/>
                  <a:pt x="841686" y="836846"/>
                  <a:pt x="762275" y="955964"/>
                </a:cubicBezTo>
                <a:cubicBezTo>
                  <a:pt x="730510" y="1051263"/>
                  <a:pt x="773958" y="935518"/>
                  <a:pt x="706857" y="1052946"/>
                </a:cubicBezTo>
                <a:cubicBezTo>
                  <a:pt x="688903" y="1084366"/>
                  <a:pt x="699776" y="1111935"/>
                  <a:pt x="665293" y="1136073"/>
                </a:cubicBezTo>
                <a:cubicBezTo>
                  <a:pt x="631454" y="1159760"/>
                  <a:pt x="593643" y="1178429"/>
                  <a:pt x="554457" y="1191491"/>
                </a:cubicBezTo>
                <a:lnTo>
                  <a:pt x="471330" y="1219200"/>
                </a:lnTo>
                <a:cubicBezTo>
                  <a:pt x="392821" y="1214582"/>
                  <a:pt x="314093" y="1212802"/>
                  <a:pt x="235803" y="1205346"/>
                </a:cubicBezTo>
                <a:cubicBezTo>
                  <a:pt x="216847" y="1203541"/>
                  <a:pt x="195012" y="1203681"/>
                  <a:pt x="180384" y="1191491"/>
                </a:cubicBezTo>
                <a:cubicBezTo>
                  <a:pt x="164518" y="1178269"/>
                  <a:pt x="162922" y="1154005"/>
                  <a:pt x="152675" y="1136073"/>
                </a:cubicBezTo>
                <a:cubicBezTo>
                  <a:pt x="144414" y="1121616"/>
                  <a:pt x="134202" y="1108364"/>
                  <a:pt x="124966" y="1094510"/>
                </a:cubicBezTo>
                <a:cubicBezTo>
                  <a:pt x="120348" y="1080655"/>
                  <a:pt x="116865" y="1066369"/>
                  <a:pt x="111112" y="1052946"/>
                </a:cubicBezTo>
                <a:cubicBezTo>
                  <a:pt x="102976" y="1033963"/>
                  <a:pt x="89934" y="1017121"/>
                  <a:pt x="83403" y="997528"/>
                </a:cubicBezTo>
                <a:cubicBezTo>
                  <a:pt x="71360" y="961400"/>
                  <a:pt x="67736" y="922819"/>
                  <a:pt x="55693" y="886691"/>
                </a:cubicBezTo>
                <a:lnTo>
                  <a:pt x="27984" y="803564"/>
                </a:lnTo>
                <a:cubicBezTo>
                  <a:pt x="23366" y="734291"/>
                  <a:pt x="21797" y="664748"/>
                  <a:pt x="14130" y="595746"/>
                </a:cubicBezTo>
                <a:cubicBezTo>
                  <a:pt x="12517" y="581231"/>
                  <a:pt x="275" y="568786"/>
                  <a:pt x="275" y="554182"/>
                </a:cubicBezTo>
                <a:cubicBezTo>
                  <a:pt x="275" y="406328"/>
                  <a:pt x="-3145" y="257678"/>
                  <a:pt x="14130" y="110837"/>
                </a:cubicBezTo>
                <a:cubicBezTo>
                  <a:pt x="16076" y="94300"/>
                  <a:pt x="40800" y="90575"/>
                  <a:pt x="55693" y="83128"/>
                </a:cubicBezTo>
                <a:cubicBezTo>
                  <a:pt x="77937" y="72006"/>
                  <a:pt x="102722" y="66541"/>
                  <a:pt x="124966" y="55419"/>
                </a:cubicBezTo>
                <a:cubicBezTo>
                  <a:pt x="139859" y="47972"/>
                  <a:pt x="151225" y="34269"/>
                  <a:pt x="166530" y="27710"/>
                </a:cubicBezTo>
                <a:cubicBezTo>
                  <a:pt x="184032" y="20209"/>
                  <a:pt x="203639" y="19086"/>
                  <a:pt x="221948" y="13855"/>
                </a:cubicBezTo>
                <a:cubicBezTo>
                  <a:pt x="235990" y="9843"/>
                  <a:pt x="249657" y="4618"/>
                  <a:pt x="263512" y="0"/>
                </a:cubicBezTo>
                <a:cubicBezTo>
                  <a:pt x="266963" y="690"/>
                  <a:pt x="360147" y="16349"/>
                  <a:pt x="374348" y="27710"/>
                </a:cubicBezTo>
                <a:cubicBezTo>
                  <a:pt x="407435" y="54180"/>
                  <a:pt x="399179" y="77372"/>
                  <a:pt x="415912" y="110837"/>
                </a:cubicBezTo>
                <a:cubicBezTo>
                  <a:pt x="438823" y="156658"/>
                  <a:pt x="476782" y="185562"/>
                  <a:pt x="512893" y="221673"/>
                </a:cubicBezTo>
                <a:cubicBezTo>
                  <a:pt x="522130" y="230910"/>
                  <a:pt x="527931" y="246214"/>
                  <a:pt x="540603" y="249382"/>
                </a:cubicBezTo>
                <a:cubicBezTo>
                  <a:pt x="577548" y="258618"/>
                  <a:pt x="615311" y="265048"/>
                  <a:pt x="651439" y="277091"/>
                </a:cubicBezTo>
                <a:lnTo>
                  <a:pt x="776130" y="318655"/>
                </a:lnTo>
                <a:lnTo>
                  <a:pt x="817693" y="332510"/>
                </a:lnTo>
                <a:cubicBezTo>
                  <a:pt x="831548" y="337128"/>
                  <a:pt x="845697" y="340940"/>
                  <a:pt x="859257" y="346364"/>
                </a:cubicBezTo>
                <a:cubicBezTo>
                  <a:pt x="882348" y="355600"/>
                  <a:pt x="905804" y="363972"/>
                  <a:pt x="928530" y="374073"/>
                </a:cubicBezTo>
                <a:cubicBezTo>
                  <a:pt x="1061811" y="433309"/>
                  <a:pt x="903463" y="365687"/>
                  <a:pt x="1039366" y="443346"/>
                </a:cubicBezTo>
                <a:cubicBezTo>
                  <a:pt x="1052046" y="450592"/>
                  <a:pt x="1067075" y="452582"/>
                  <a:pt x="1080930" y="457200"/>
                </a:cubicBezTo>
                <a:cubicBezTo>
                  <a:pt x="1090166" y="466437"/>
                  <a:pt x="1097438" y="478189"/>
                  <a:pt x="1108639" y="484910"/>
                </a:cubicBezTo>
                <a:cubicBezTo>
                  <a:pt x="1121162" y="492424"/>
                  <a:pt x="1138799" y="489641"/>
                  <a:pt x="1150203" y="498764"/>
                </a:cubicBezTo>
                <a:cubicBezTo>
                  <a:pt x="1163205" y="509166"/>
                  <a:pt x="1168676" y="526473"/>
                  <a:pt x="1177912" y="540328"/>
                </a:cubicBezTo>
                <a:cubicBezTo>
                  <a:pt x="1173137" y="578524"/>
                  <a:pt x="1171558" y="650018"/>
                  <a:pt x="1150203" y="692728"/>
                </a:cubicBezTo>
                <a:cubicBezTo>
                  <a:pt x="1138928" y="715278"/>
                  <a:pt x="1102139" y="764072"/>
                  <a:pt x="1080930" y="775855"/>
                </a:cubicBezTo>
                <a:cubicBezTo>
                  <a:pt x="1055398" y="790040"/>
                  <a:pt x="1025512" y="794328"/>
                  <a:pt x="997803" y="803564"/>
                </a:cubicBezTo>
                <a:cubicBezTo>
                  <a:pt x="916564" y="830644"/>
                  <a:pt x="970759" y="815806"/>
                  <a:pt x="831548" y="831273"/>
                </a:cubicBezTo>
                <a:cubicBezTo>
                  <a:pt x="784550" y="862605"/>
                  <a:pt x="801758" y="847207"/>
                  <a:pt x="776130" y="872837"/>
                </a:cubicBezTo>
                <a:lnTo>
                  <a:pt x="776130" y="872837"/>
                </a:lnTo>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TextBox 113"/>
          <p:cNvSpPr txBox="1"/>
          <p:nvPr/>
        </p:nvSpPr>
        <p:spPr>
          <a:xfrm>
            <a:off x="3737475" y="2312252"/>
            <a:ext cx="505267" cy="369332"/>
          </a:xfrm>
          <a:prstGeom prst="rect">
            <a:avLst/>
          </a:prstGeom>
          <a:noFill/>
        </p:spPr>
        <p:txBody>
          <a:bodyPr wrap="none" rtlCol="0">
            <a:spAutoFit/>
          </a:bodyPr>
          <a:lstStyle/>
          <a:p>
            <a:r>
              <a:rPr lang="en-US" b="1" dirty="0" smtClean="0">
                <a:solidFill>
                  <a:schemeClr val="bg1">
                    <a:lumMod val="85000"/>
                  </a:schemeClr>
                </a:solidFill>
              </a:rPr>
              <a:t>1,7</a:t>
            </a:r>
            <a:endParaRPr lang="en-US" b="1" dirty="0">
              <a:solidFill>
                <a:schemeClr val="bg1">
                  <a:lumMod val="85000"/>
                </a:schemeClr>
              </a:solidFill>
            </a:endParaRPr>
          </a:p>
        </p:txBody>
      </p:sp>
      <p:sp>
        <p:nvSpPr>
          <p:cNvPr id="115" name="TextBox 114"/>
          <p:cNvSpPr txBox="1"/>
          <p:nvPr/>
        </p:nvSpPr>
        <p:spPr>
          <a:xfrm>
            <a:off x="4513330" y="1483213"/>
            <a:ext cx="312906" cy="369332"/>
          </a:xfrm>
          <a:prstGeom prst="rect">
            <a:avLst/>
          </a:prstGeom>
          <a:noFill/>
        </p:spPr>
        <p:txBody>
          <a:bodyPr wrap="none" rtlCol="0">
            <a:spAutoFit/>
          </a:bodyPr>
          <a:lstStyle/>
          <a:p>
            <a:r>
              <a:rPr lang="en-US" b="1" dirty="0" smtClean="0"/>
              <a:t>0</a:t>
            </a:r>
            <a:endParaRPr lang="en-US" b="1" dirty="0"/>
          </a:p>
        </p:txBody>
      </p:sp>
      <p:sp>
        <p:nvSpPr>
          <p:cNvPr id="116" name="TextBox 115"/>
          <p:cNvSpPr txBox="1"/>
          <p:nvPr/>
        </p:nvSpPr>
        <p:spPr>
          <a:xfrm>
            <a:off x="4953000" y="2184160"/>
            <a:ext cx="312906" cy="369332"/>
          </a:xfrm>
          <a:prstGeom prst="rect">
            <a:avLst/>
          </a:prstGeom>
          <a:noFill/>
        </p:spPr>
        <p:txBody>
          <a:bodyPr wrap="none" rtlCol="0">
            <a:spAutoFit/>
          </a:bodyPr>
          <a:lstStyle/>
          <a:p>
            <a:r>
              <a:rPr lang="en-US" b="1" dirty="0" smtClean="0"/>
              <a:t>2</a:t>
            </a:r>
            <a:endParaRPr lang="en-US" b="1" dirty="0"/>
          </a:p>
        </p:txBody>
      </p:sp>
      <p:sp>
        <p:nvSpPr>
          <p:cNvPr id="117" name="TextBox 116"/>
          <p:cNvSpPr txBox="1"/>
          <p:nvPr/>
        </p:nvSpPr>
        <p:spPr>
          <a:xfrm>
            <a:off x="5486400" y="1782543"/>
            <a:ext cx="312906" cy="369332"/>
          </a:xfrm>
          <a:prstGeom prst="rect">
            <a:avLst/>
          </a:prstGeom>
          <a:noFill/>
        </p:spPr>
        <p:txBody>
          <a:bodyPr wrap="none" rtlCol="0">
            <a:spAutoFit/>
          </a:bodyPr>
          <a:lstStyle/>
          <a:p>
            <a:r>
              <a:rPr lang="en-US" b="1" dirty="0" smtClean="0"/>
              <a:t>3</a:t>
            </a:r>
            <a:endParaRPr lang="en-US" b="1" dirty="0"/>
          </a:p>
        </p:txBody>
      </p:sp>
      <p:sp>
        <p:nvSpPr>
          <p:cNvPr id="118" name="TextBox 117"/>
          <p:cNvSpPr txBox="1"/>
          <p:nvPr/>
        </p:nvSpPr>
        <p:spPr>
          <a:xfrm>
            <a:off x="5967353" y="2053376"/>
            <a:ext cx="312906" cy="369332"/>
          </a:xfrm>
          <a:prstGeom prst="rect">
            <a:avLst/>
          </a:prstGeom>
          <a:noFill/>
        </p:spPr>
        <p:txBody>
          <a:bodyPr wrap="none" rtlCol="0">
            <a:spAutoFit/>
          </a:bodyPr>
          <a:lstStyle/>
          <a:p>
            <a:r>
              <a:rPr lang="en-US" b="1" dirty="0" smtClean="0"/>
              <a:t>4</a:t>
            </a:r>
            <a:endParaRPr lang="en-US" b="1" dirty="0"/>
          </a:p>
        </p:txBody>
      </p:sp>
      <p:sp>
        <p:nvSpPr>
          <p:cNvPr id="119" name="TextBox 118"/>
          <p:cNvSpPr txBox="1"/>
          <p:nvPr/>
        </p:nvSpPr>
        <p:spPr>
          <a:xfrm>
            <a:off x="6266501" y="1413211"/>
            <a:ext cx="312906" cy="369332"/>
          </a:xfrm>
          <a:prstGeom prst="rect">
            <a:avLst/>
          </a:prstGeom>
          <a:noFill/>
        </p:spPr>
        <p:txBody>
          <a:bodyPr wrap="none" rtlCol="0">
            <a:spAutoFit/>
          </a:bodyPr>
          <a:lstStyle/>
          <a:p>
            <a:r>
              <a:rPr lang="en-US" b="1" dirty="0" smtClean="0"/>
              <a:t>5</a:t>
            </a:r>
            <a:endParaRPr lang="en-US" b="1" dirty="0"/>
          </a:p>
        </p:txBody>
      </p:sp>
      <p:sp>
        <p:nvSpPr>
          <p:cNvPr id="120" name="TextBox 119"/>
          <p:cNvSpPr txBox="1"/>
          <p:nvPr/>
        </p:nvSpPr>
        <p:spPr>
          <a:xfrm>
            <a:off x="6858000" y="1445613"/>
            <a:ext cx="312906" cy="369332"/>
          </a:xfrm>
          <a:prstGeom prst="rect">
            <a:avLst/>
          </a:prstGeom>
          <a:noFill/>
        </p:spPr>
        <p:txBody>
          <a:bodyPr wrap="none" rtlCol="0">
            <a:spAutoFit/>
          </a:bodyPr>
          <a:lstStyle/>
          <a:p>
            <a:r>
              <a:rPr lang="en-US" b="1" dirty="0" smtClean="0"/>
              <a:t>6</a:t>
            </a:r>
            <a:endParaRPr lang="en-US" b="1" dirty="0"/>
          </a:p>
        </p:txBody>
      </p:sp>
      <p:sp>
        <p:nvSpPr>
          <p:cNvPr id="121" name="TextBox 120"/>
          <p:cNvSpPr txBox="1"/>
          <p:nvPr/>
        </p:nvSpPr>
        <p:spPr>
          <a:xfrm>
            <a:off x="7391400" y="1925418"/>
            <a:ext cx="312906" cy="369332"/>
          </a:xfrm>
          <a:prstGeom prst="rect">
            <a:avLst/>
          </a:prstGeom>
          <a:noFill/>
        </p:spPr>
        <p:txBody>
          <a:bodyPr wrap="none" rtlCol="0">
            <a:spAutoFit/>
          </a:bodyPr>
          <a:lstStyle/>
          <a:p>
            <a:r>
              <a:rPr lang="en-US" b="1" dirty="0" smtClean="0"/>
              <a:t>8</a:t>
            </a:r>
            <a:endParaRPr lang="en-US" b="1" dirty="0"/>
          </a:p>
        </p:txBody>
      </p:sp>
      <p:sp>
        <p:nvSpPr>
          <p:cNvPr id="122" name="TextBox 121"/>
          <p:cNvSpPr txBox="1"/>
          <p:nvPr/>
        </p:nvSpPr>
        <p:spPr>
          <a:xfrm>
            <a:off x="7715286" y="1273951"/>
            <a:ext cx="312906" cy="369332"/>
          </a:xfrm>
          <a:prstGeom prst="rect">
            <a:avLst/>
          </a:prstGeom>
          <a:noFill/>
        </p:spPr>
        <p:txBody>
          <a:bodyPr wrap="none" rtlCol="0">
            <a:spAutoFit/>
          </a:bodyPr>
          <a:lstStyle/>
          <a:p>
            <a:r>
              <a:rPr lang="en-US" b="1" dirty="0" smtClean="0"/>
              <a:t>9</a:t>
            </a:r>
            <a:endParaRPr lang="en-US" b="1" dirty="0"/>
          </a:p>
        </p:txBody>
      </p:sp>
      <p:sp>
        <p:nvSpPr>
          <p:cNvPr id="124" name="Down Arrow 123"/>
          <p:cNvSpPr/>
          <p:nvPr/>
        </p:nvSpPr>
        <p:spPr>
          <a:xfrm>
            <a:off x="2348328" y="2076643"/>
            <a:ext cx="228600" cy="2227482"/>
          </a:xfrm>
          <a:prstGeom prst="downArrow">
            <a:avLst/>
          </a:prstGeom>
          <a:gradFill flip="none" rotWithShape="1">
            <a:gsLst>
              <a:gs pos="0">
                <a:srgbClr val="000000"/>
              </a:gs>
              <a:gs pos="39999">
                <a:srgbClr val="0A128C"/>
              </a:gs>
              <a:gs pos="70000">
                <a:srgbClr val="181CC7"/>
              </a:gs>
              <a:gs pos="88000">
                <a:srgbClr val="7005D4"/>
              </a:gs>
              <a:gs pos="100000">
                <a:srgbClr val="8C3D91"/>
              </a:gs>
            </a:gsLst>
            <a:lin ang="162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9" name="Down Arrow 128"/>
          <p:cNvSpPr/>
          <p:nvPr/>
        </p:nvSpPr>
        <p:spPr>
          <a:xfrm rot="10800000">
            <a:off x="1536818" y="2190943"/>
            <a:ext cx="228600" cy="2113182"/>
          </a:xfrm>
          <a:prstGeom prst="downArrow">
            <a:avLst/>
          </a:prstGeom>
          <a:gradFill>
            <a:gsLst>
              <a:gs pos="0">
                <a:srgbClr val="000000"/>
              </a:gs>
              <a:gs pos="39999">
                <a:srgbClr val="0A128C"/>
              </a:gs>
              <a:gs pos="70000">
                <a:srgbClr val="181CC7"/>
              </a:gs>
              <a:gs pos="88000">
                <a:srgbClr val="7005D4"/>
              </a:gs>
              <a:gs pos="100000">
                <a:srgbClr val="8C3D91"/>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Rounded Rectangle 129"/>
          <p:cNvSpPr/>
          <p:nvPr/>
        </p:nvSpPr>
        <p:spPr>
          <a:xfrm>
            <a:off x="793367" y="1933238"/>
            <a:ext cx="2535805"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31" name="Oval 130"/>
          <p:cNvSpPr/>
          <p:nvPr/>
        </p:nvSpPr>
        <p:spPr>
          <a:xfrm>
            <a:off x="157491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2" name="Oval 131"/>
          <p:cNvSpPr/>
          <p:nvPr/>
        </p:nvSpPr>
        <p:spPr>
          <a:xfrm>
            <a:off x="3155568" y="1971338"/>
            <a:ext cx="152400" cy="152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133" name="Rounded Rectangle 132"/>
          <p:cNvSpPr/>
          <p:nvPr/>
        </p:nvSpPr>
        <p:spPr>
          <a:xfrm>
            <a:off x="793367" y="2533312"/>
            <a:ext cx="2743199" cy="25770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34" name="Oval 133"/>
          <p:cNvSpPr/>
          <p:nvPr/>
        </p:nvSpPr>
        <p:spPr>
          <a:xfrm>
            <a:off x="79336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5" name="Oval 134"/>
          <p:cNvSpPr/>
          <p:nvPr/>
        </p:nvSpPr>
        <p:spPr>
          <a:xfrm>
            <a:off x="94967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6" name="Oval 135"/>
          <p:cNvSpPr/>
          <p:nvPr/>
        </p:nvSpPr>
        <p:spPr>
          <a:xfrm>
            <a:off x="110598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7" name="Oval 136"/>
          <p:cNvSpPr/>
          <p:nvPr/>
        </p:nvSpPr>
        <p:spPr>
          <a:xfrm>
            <a:off x="126229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8" name="Oval 137"/>
          <p:cNvSpPr/>
          <p:nvPr/>
        </p:nvSpPr>
        <p:spPr>
          <a:xfrm>
            <a:off x="141860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39" name="Oval 138"/>
          <p:cNvSpPr/>
          <p:nvPr/>
        </p:nvSpPr>
        <p:spPr>
          <a:xfrm>
            <a:off x="157491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0" name="Oval 139"/>
          <p:cNvSpPr/>
          <p:nvPr/>
        </p:nvSpPr>
        <p:spPr>
          <a:xfrm>
            <a:off x="173122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1" name="Oval 140"/>
          <p:cNvSpPr/>
          <p:nvPr/>
        </p:nvSpPr>
        <p:spPr>
          <a:xfrm>
            <a:off x="188753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2" name="Oval 141"/>
          <p:cNvSpPr/>
          <p:nvPr/>
        </p:nvSpPr>
        <p:spPr>
          <a:xfrm>
            <a:off x="204384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3" name="Oval 142"/>
          <p:cNvSpPr/>
          <p:nvPr/>
        </p:nvSpPr>
        <p:spPr>
          <a:xfrm>
            <a:off x="220015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4" name="Oval 143"/>
          <p:cNvSpPr/>
          <p:nvPr/>
        </p:nvSpPr>
        <p:spPr>
          <a:xfrm>
            <a:off x="235646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5" name="Oval 144"/>
          <p:cNvSpPr/>
          <p:nvPr/>
        </p:nvSpPr>
        <p:spPr>
          <a:xfrm>
            <a:off x="251277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6" name="Oval 145"/>
          <p:cNvSpPr/>
          <p:nvPr/>
        </p:nvSpPr>
        <p:spPr>
          <a:xfrm>
            <a:off x="266908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7" name="Oval 146"/>
          <p:cNvSpPr/>
          <p:nvPr/>
        </p:nvSpPr>
        <p:spPr>
          <a:xfrm>
            <a:off x="2825398"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48" name="Oval 147"/>
          <p:cNvSpPr/>
          <p:nvPr/>
        </p:nvSpPr>
        <p:spPr>
          <a:xfrm>
            <a:off x="2981712" y="257141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nvGrpSpPr>
          <p:cNvPr id="149" name="Group 148"/>
          <p:cNvGrpSpPr/>
          <p:nvPr/>
        </p:nvGrpSpPr>
        <p:grpSpPr>
          <a:xfrm>
            <a:off x="793368" y="3133388"/>
            <a:ext cx="2362200" cy="228600"/>
            <a:chOff x="533400" y="4457700"/>
            <a:chExt cx="2362200" cy="228600"/>
          </a:xfrm>
        </p:grpSpPr>
        <p:sp>
          <p:nvSpPr>
            <p:cNvPr id="150" name="Rounded Rectangle 149"/>
            <p:cNvSpPr/>
            <p:nvPr/>
          </p:nvSpPr>
          <p:spPr>
            <a:xfrm>
              <a:off x="533400" y="4457700"/>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51" name="Oval 150"/>
            <p:cNvSpPr/>
            <p:nvPr/>
          </p:nvSpPr>
          <p:spPr>
            <a:xfrm>
              <a:off x="53340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2" name="Oval 151"/>
            <p:cNvSpPr/>
            <p:nvPr/>
          </p:nvSpPr>
          <p:spPr>
            <a:xfrm>
              <a:off x="68971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3" name="Oval 152"/>
            <p:cNvSpPr/>
            <p:nvPr/>
          </p:nvSpPr>
          <p:spPr>
            <a:xfrm>
              <a:off x="84602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4" name="Oval 153"/>
            <p:cNvSpPr/>
            <p:nvPr/>
          </p:nvSpPr>
          <p:spPr>
            <a:xfrm>
              <a:off x="100233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5" name="Oval 154"/>
            <p:cNvSpPr/>
            <p:nvPr/>
          </p:nvSpPr>
          <p:spPr>
            <a:xfrm>
              <a:off x="115864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6" name="Oval 155"/>
            <p:cNvSpPr/>
            <p:nvPr/>
          </p:nvSpPr>
          <p:spPr>
            <a:xfrm>
              <a:off x="131495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7" name="Oval 156"/>
            <p:cNvSpPr/>
            <p:nvPr/>
          </p:nvSpPr>
          <p:spPr>
            <a:xfrm>
              <a:off x="147126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8" name="Oval 157"/>
            <p:cNvSpPr/>
            <p:nvPr/>
          </p:nvSpPr>
          <p:spPr>
            <a:xfrm>
              <a:off x="162757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59" name="Oval 158"/>
            <p:cNvSpPr/>
            <p:nvPr/>
          </p:nvSpPr>
          <p:spPr>
            <a:xfrm>
              <a:off x="178388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0" name="Oval 159"/>
            <p:cNvSpPr/>
            <p:nvPr/>
          </p:nvSpPr>
          <p:spPr>
            <a:xfrm>
              <a:off x="194019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1" name="Oval 160"/>
            <p:cNvSpPr/>
            <p:nvPr/>
          </p:nvSpPr>
          <p:spPr>
            <a:xfrm>
              <a:off x="209650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2" name="Oval 161"/>
            <p:cNvSpPr/>
            <p:nvPr/>
          </p:nvSpPr>
          <p:spPr>
            <a:xfrm>
              <a:off x="225281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3" name="Oval 162"/>
            <p:cNvSpPr/>
            <p:nvPr/>
          </p:nvSpPr>
          <p:spPr>
            <a:xfrm>
              <a:off x="240912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4" name="Oval 163"/>
            <p:cNvSpPr/>
            <p:nvPr/>
          </p:nvSpPr>
          <p:spPr>
            <a:xfrm>
              <a:off x="2565430"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5" name="Oval 164"/>
            <p:cNvSpPr/>
            <p:nvPr/>
          </p:nvSpPr>
          <p:spPr>
            <a:xfrm>
              <a:off x="2721744" y="4495800"/>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sp>
        <p:nvSpPr>
          <p:cNvPr id="166" name="Rounded Rectangle 165"/>
          <p:cNvSpPr/>
          <p:nvPr/>
        </p:nvSpPr>
        <p:spPr>
          <a:xfrm>
            <a:off x="793368" y="3733463"/>
            <a:ext cx="2362200" cy="228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67" name="Oval 166"/>
          <p:cNvSpPr/>
          <p:nvPr/>
        </p:nvSpPr>
        <p:spPr>
          <a:xfrm>
            <a:off x="79336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8" name="Oval 167"/>
          <p:cNvSpPr/>
          <p:nvPr/>
        </p:nvSpPr>
        <p:spPr>
          <a:xfrm>
            <a:off x="94967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69" name="Oval 168"/>
          <p:cNvSpPr/>
          <p:nvPr/>
        </p:nvSpPr>
        <p:spPr>
          <a:xfrm>
            <a:off x="110598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0" name="Oval 169"/>
          <p:cNvSpPr/>
          <p:nvPr/>
        </p:nvSpPr>
        <p:spPr>
          <a:xfrm>
            <a:off x="126229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1" name="Oval 170"/>
          <p:cNvSpPr/>
          <p:nvPr/>
        </p:nvSpPr>
        <p:spPr>
          <a:xfrm>
            <a:off x="141860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2" name="Oval 171"/>
          <p:cNvSpPr/>
          <p:nvPr/>
        </p:nvSpPr>
        <p:spPr>
          <a:xfrm>
            <a:off x="157491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3" name="Oval 172"/>
          <p:cNvSpPr/>
          <p:nvPr/>
        </p:nvSpPr>
        <p:spPr>
          <a:xfrm>
            <a:off x="173122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4" name="Oval 173"/>
          <p:cNvSpPr/>
          <p:nvPr/>
        </p:nvSpPr>
        <p:spPr>
          <a:xfrm>
            <a:off x="188753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5" name="Oval 174"/>
          <p:cNvSpPr/>
          <p:nvPr/>
        </p:nvSpPr>
        <p:spPr>
          <a:xfrm>
            <a:off x="204384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6" name="Oval 175"/>
          <p:cNvSpPr/>
          <p:nvPr/>
        </p:nvSpPr>
        <p:spPr>
          <a:xfrm>
            <a:off x="220015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7" name="Oval 176"/>
          <p:cNvSpPr/>
          <p:nvPr/>
        </p:nvSpPr>
        <p:spPr>
          <a:xfrm>
            <a:off x="235646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8" name="Oval 177"/>
          <p:cNvSpPr/>
          <p:nvPr/>
        </p:nvSpPr>
        <p:spPr>
          <a:xfrm>
            <a:off x="251277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79" name="Oval 178"/>
          <p:cNvSpPr/>
          <p:nvPr/>
        </p:nvSpPr>
        <p:spPr>
          <a:xfrm>
            <a:off x="266908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0" name="Oval 179"/>
          <p:cNvSpPr/>
          <p:nvPr/>
        </p:nvSpPr>
        <p:spPr>
          <a:xfrm>
            <a:off x="2825398"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1" name="Oval 180"/>
          <p:cNvSpPr/>
          <p:nvPr/>
        </p:nvSpPr>
        <p:spPr>
          <a:xfrm>
            <a:off x="2981712" y="3771563"/>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2" name="Oval 181"/>
          <p:cNvSpPr/>
          <p:nvPr/>
        </p:nvSpPr>
        <p:spPr>
          <a:xfrm>
            <a:off x="79336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3" name="Oval 182"/>
          <p:cNvSpPr/>
          <p:nvPr/>
        </p:nvSpPr>
        <p:spPr>
          <a:xfrm>
            <a:off x="94967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4" name="Oval 183"/>
          <p:cNvSpPr/>
          <p:nvPr/>
        </p:nvSpPr>
        <p:spPr>
          <a:xfrm>
            <a:off x="110598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5" name="Oval 184"/>
          <p:cNvSpPr/>
          <p:nvPr/>
        </p:nvSpPr>
        <p:spPr>
          <a:xfrm>
            <a:off x="126229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6" name="Oval 185"/>
          <p:cNvSpPr/>
          <p:nvPr/>
        </p:nvSpPr>
        <p:spPr>
          <a:xfrm>
            <a:off x="141860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7" name="Oval 186"/>
          <p:cNvSpPr/>
          <p:nvPr/>
        </p:nvSpPr>
        <p:spPr>
          <a:xfrm>
            <a:off x="173122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8" name="Oval 187"/>
          <p:cNvSpPr/>
          <p:nvPr/>
        </p:nvSpPr>
        <p:spPr>
          <a:xfrm>
            <a:off x="188753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89" name="Oval 188"/>
          <p:cNvSpPr/>
          <p:nvPr/>
        </p:nvSpPr>
        <p:spPr>
          <a:xfrm>
            <a:off x="204384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0" name="Oval 189"/>
          <p:cNvSpPr/>
          <p:nvPr/>
        </p:nvSpPr>
        <p:spPr>
          <a:xfrm>
            <a:off x="220015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1" name="Oval 190"/>
          <p:cNvSpPr/>
          <p:nvPr/>
        </p:nvSpPr>
        <p:spPr>
          <a:xfrm>
            <a:off x="235646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2" name="Oval 191"/>
          <p:cNvSpPr/>
          <p:nvPr/>
        </p:nvSpPr>
        <p:spPr>
          <a:xfrm>
            <a:off x="251277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3" name="Oval 192"/>
          <p:cNvSpPr/>
          <p:nvPr/>
        </p:nvSpPr>
        <p:spPr>
          <a:xfrm>
            <a:off x="266908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4" name="Oval 193"/>
          <p:cNvSpPr/>
          <p:nvPr/>
        </p:nvSpPr>
        <p:spPr>
          <a:xfrm>
            <a:off x="2825398"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195" name="Oval 194"/>
          <p:cNvSpPr/>
          <p:nvPr/>
        </p:nvSpPr>
        <p:spPr>
          <a:xfrm>
            <a:off x="2981712" y="1971338"/>
            <a:ext cx="152400" cy="1524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grpSp>
        <p:nvGrpSpPr>
          <p:cNvPr id="196" name="Group 195"/>
          <p:cNvGrpSpPr/>
          <p:nvPr/>
        </p:nvGrpSpPr>
        <p:grpSpPr>
          <a:xfrm>
            <a:off x="1116700" y="3775724"/>
            <a:ext cx="1559190" cy="152400"/>
            <a:chOff x="5754955" y="4976211"/>
            <a:chExt cx="1559190" cy="152400"/>
          </a:xfrm>
        </p:grpSpPr>
        <p:sp>
          <p:nvSpPr>
            <p:cNvPr id="197" name="Oval 196"/>
            <p:cNvSpPr/>
            <p:nvPr/>
          </p:nvSpPr>
          <p:spPr>
            <a:xfrm>
              <a:off x="5754955" y="4976211"/>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98" name="Oval 197"/>
            <p:cNvSpPr/>
            <p:nvPr/>
          </p:nvSpPr>
          <p:spPr>
            <a:xfrm>
              <a:off x="6223885" y="4976211"/>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99" name="Oval 198"/>
            <p:cNvSpPr/>
            <p:nvPr/>
          </p:nvSpPr>
          <p:spPr>
            <a:xfrm>
              <a:off x="7161745" y="4976211"/>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grpSp>
        <p:nvGrpSpPr>
          <p:cNvPr id="200" name="Group 199"/>
          <p:cNvGrpSpPr/>
          <p:nvPr/>
        </p:nvGrpSpPr>
        <p:grpSpPr>
          <a:xfrm>
            <a:off x="1436296" y="3163165"/>
            <a:ext cx="1559190" cy="152400"/>
            <a:chOff x="6074551" y="4363652"/>
            <a:chExt cx="1559190" cy="152400"/>
          </a:xfrm>
        </p:grpSpPr>
        <p:sp>
          <p:nvSpPr>
            <p:cNvPr id="201" name="Oval 200"/>
            <p:cNvSpPr/>
            <p:nvPr/>
          </p:nvSpPr>
          <p:spPr>
            <a:xfrm>
              <a:off x="6074551" y="4363652"/>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02" name="Oval 201"/>
            <p:cNvSpPr/>
            <p:nvPr/>
          </p:nvSpPr>
          <p:spPr>
            <a:xfrm>
              <a:off x="6543481" y="4363652"/>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03" name="Oval 202"/>
            <p:cNvSpPr/>
            <p:nvPr/>
          </p:nvSpPr>
          <p:spPr>
            <a:xfrm>
              <a:off x="7481341" y="4363652"/>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grpSp>
        <p:nvGrpSpPr>
          <p:cNvPr id="204" name="Group 203"/>
          <p:cNvGrpSpPr/>
          <p:nvPr/>
        </p:nvGrpSpPr>
        <p:grpSpPr>
          <a:xfrm>
            <a:off x="814859" y="2568361"/>
            <a:ext cx="1559190" cy="152400"/>
            <a:chOff x="5453114" y="3768848"/>
            <a:chExt cx="1559190" cy="152400"/>
          </a:xfrm>
        </p:grpSpPr>
        <p:sp>
          <p:nvSpPr>
            <p:cNvPr id="205" name="Oval 204"/>
            <p:cNvSpPr/>
            <p:nvPr/>
          </p:nvSpPr>
          <p:spPr>
            <a:xfrm>
              <a:off x="5453114" y="3768848"/>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06" name="Oval 205"/>
            <p:cNvSpPr/>
            <p:nvPr/>
          </p:nvSpPr>
          <p:spPr>
            <a:xfrm>
              <a:off x="5922044" y="3768848"/>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07" name="Oval 206"/>
            <p:cNvSpPr/>
            <p:nvPr/>
          </p:nvSpPr>
          <p:spPr>
            <a:xfrm>
              <a:off x="6859904" y="3768848"/>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grpSp>
        <p:nvGrpSpPr>
          <p:cNvPr id="208" name="Group 207"/>
          <p:cNvGrpSpPr/>
          <p:nvPr/>
        </p:nvGrpSpPr>
        <p:grpSpPr>
          <a:xfrm>
            <a:off x="1436296" y="1972355"/>
            <a:ext cx="1559190" cy="152400"/>
            <a:chOff x="5595157" y="2570363"/>
            <a:chExt cx="1559190" cy="152400"/>
          </a:xfrm>
        </p:grpSpPr>
        <p:sp>
          <p:nvSpPr>
            <p:cNvPr id="209" name="Oval 208"/>
            <p:cNvSpPr/>
            <p:nvPr/>
          </p:nvSpPr>
          <p:spPr>
            <a:xfrm>
              <a:off x="5595157" y="2570363"/>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10" name="Oval 209"/>
            <p:cNvSpPr/>
            <p:nvPr/>
          </p:nvSpPr>
          <p:spPr>
            <a:xfrm>
              <a:off x="6064087" y="2570363"/>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11" name="Oval 210"/>
            <p:cNvSpPr/>
            <p:nvPr/>
          </p:nvSpPr>
          <p:spPr>
            <a:xfrm>
              <a:off x="7001947" y="2570363"/>
              <a:ext cx="152400" cy="152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grpSp>
        <p:nvGrpSpPr>
          <p:cNvPr id="212" name="Group 211"/>
          <p:cNvGrpSpPr/>
          <p:nvPr/>
        </p:nvGrpSpPr>
        <p:grpSpPr>
          <a:xfrm>
            <a:off x="1105988" y="3775724"/>
            <a:ext cx="1559190" cy="152400"/>
            <a:chOff x="5754955" y="4976211"/>
            <a:chExt cx="1559190" cy="152400"/>
          </a:xfrm>
        </p:grpSpPr>
        <p:sp>
          <p:nvSpPr>
            <p:cNvPr id="213" name="Oval 212"/>
            <p:cNvSpPr/>
            <p:nvPr/>
          </p:nvSpPr>
          <p:spPr>
            <a:xfrm>
              <a:off x="575495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4" name="Oval 213"/>
            <p:cNvSpPr/>
            <p:nvPr/>
          </p:nvSpPr>
          <p:spPr>
            <a:xfrm>
              <a:off x="622388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5" name="Oval 214"/>
            <p:cNvSpPr/>
            <p:nvPr/>
          </p:nvSpPr>
          <p:spPr>
            <a:xfrm>
              <a:off x="7161745" y="4976211"/>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216" name="Group 215"/>
          <p:cNvGrpSpPr/>
          <p:nvPr/>
        </p:nvGrpSpPr>
        <p:grpSpPr>
          <a:xfrm>
            <a:off x="1425584" y="3163165"/>
            <a:ext cx="1559190" cy="152400"/>
            <a:chOff x="6074551" y="4363652"/>
            <a:chExt cx="1559190" cy="152400"/>
          </a:xfrm>
        </p:grpSpPr>
        <p:sp>
          <p:nvSpPr>
            <p:cNvPr id="217" name="Oval 216"/>
            <p:cNvSpPr/>
            <p:nvPr/>
          </p:nvSpPr>
          <p:spPr>
            <a:xfrm>
              <a:off x="607455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8" name="Oval 217"/>
            <p:cNvSpPr/>
            <p:nvPr/>
          </p:nvSpPr>
          <p:spPr>
            <a:xfrm>
              <a:off x="654348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9" name="Oval 218"/>
            <p:cNvSpPr/>
            <p:nvPr/>
          </p:nvSpPr>
          <p:spPr>
            <a:xfrm>
              <a:off x="7481341" y="4363652"/>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220" name="Group 219"/>
          <p:cNvGrpSpPr/>
          <p:nvPr/>
        </p:nvGrpSpPr>
        <p:grpSpPr>
          <a:xfrm>
            <a:off x="804147" y="2568361"/>
            <a:ext cx="1559190" cy="152400"/>
            <a:chOff x="5453114" y="3768848"/>
            <a:chExt cx="1559190" cy="152400"/>
          </a:xfrm>
        </p:grpSpPr>
        <p:sp>
          <p:nvSpPr>
            <p:cNvPr id="221" name="Oval 220"/>
            <p:cNvSpPr/>
            <p:nvPr/>
          </p:nvSpPr>
          <p:spPr>
            <a:xfrm>
              <a:off x="545311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2" name="Oval 221"/>
            <p:cNvSpPr/>
            <p:nvPr/>
          </p:nvSpPr>
          <p:spPr>
            <a:xfrm>
              <a:off x="592204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3" name="Oval 222"/>
            <p:cNvSpPr/>
            <p:nvPr/>
          </p:nvSpPr>
          <p:spPr>
            <a:xfrm>
              <a:off x="6859904" y="3768848"/>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grpSp>
        <p:nvGrpSpPr>
          <p:cNvPr id="224" name="Group 223"/>
          <p:cNvGrpSpPr/>
          <p:nvPr/>
        </p:nvGrpSpPr>
        <p:grpSpPr>
          <a:xfrm>
            <a:off x="1425584" y="1972355"/>
            <a:ext cx="1559190" cy="152400"/>
            <a:chOff x="5595157" y="2570363"/>
            <a:chExt cx="1559190" cy="152400"/>
          </a:xfrm>
        </p:grpSpPr>
        <p:sp>
          <p:nvSpPr>
            <p:cNvPr id="225" name="Oval 224"/>
            <p:cNvSpPr/>
            <p:nvPr/>
          </p:nvSpPr>
          <p:spPr>
            <a:xfrm>
              <a:off x="5595157" y="2570363"/>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6" name="Oval 225"/>
            <p:cNvSpPr/>
            <p:nvPr/>
          </p:nvSpPr>
          <p:spPr>
            <a:xfrm>
              <a:off x="6064087" y="2570363"/>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7" name="Oval 226"/>
            <p:cNvSpPr/>
            <p:nvPr/>
          </p:nvSpPr>
          <p:spPr>
            <a:xfrm>
              <a:off x="7001947" y="2570363"/>
              <a:ext cx="152400" cy="1524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228" name="Oval 227"/>
          <p:cNvSpPr/>
          <p:nvPr/>
        </p:nvSpPr>
        <p:spPr>
          <a:xfrm>
            <a:off x="3155568" y="2572960"/>
            <a:ext cx="152400" cy="152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29" name="Oval 228"/>
          <p:cNvSpPr/>
          <p:nvPr/>
        </p:nvSpPr>
        <p:spPr>
          <a:xfrm>
            <a:off x="3321822" y="2572960"/>
            <a:ext cx="152400" cy="152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pic>
        <p:nvPicPr>
          <p:cNvPr id="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587" y="4648200"/>
            <a:ext cx="466273"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120" y="4648200"/>
            <a:ext cx="40648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523" y="2947190"/>
            <a:ext cx="3001860" cy="319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3" name="Picture 2" descr="C:\Users\cdjame\Documents\Projects\HAANA\Logo\HAANA_LogoF.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
        <p:nvSpPr>
          <p:cNvPr id="234" name="Title 1"/>
          <p:cNvSpPr>
            <a:spLocks noGrp="1"/>
          </p:cNvSpPr>
          <p:nvPr>
            <p:ph type="title"/>
          </p:nvPr>
        </p:nvSpPr>
        <p:spPr>
          <a:xfrm>
            <a:off x="464253" y="76200"/>
            <a:ext cx="7793250" cy="1219200"/>
          </a:xfrm>
        </p:spPr>
        <p:txBody>
          <a:bodyPr>
            <a:normAutofit/>
          </a:bodyPr>
          <a:lstStyle/>
          <a:p>
            <a:r>
              <a:rPr lang="en-US" sz="2800" dirty="0" smtClean="0">
                <a:latin typeface="+mj-lt"/>
              </a:rPr>
              <a:t>“Neurogenic deep learning” enables adaptation to changing data</a:t>
            </a:r>
            <a:endParaRPr lang="en-US" sz="2800" dirty="0">
              <a:latin typeface="+mj-lt"/>
            </a:endParaRPr>
          </a:p>
        </p:txBody>
      </p:sp>
      <p:pic>
        <p:nvPicPr>
          <p:cNvPr id="128" name="Picture 8" descr="SNL_color_stac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235" name="Slide Number Placeholder 3"/>
          <p:cNvSpPr txBox="1">
            <a:spLocks/>
          </p:cNvSpPr>
          <p:nvPr/>
        </p:nvSpPr>
        <p:spPr bwMode="auto">
          <a:xfrm>
            <a:off x="8305800" y="6517867"/>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55A7B-7854-E145-92D9-B491DF4BAE2D}" type="slidenum">
              <a:rPr lang="en-US" smtClean="0">
                <a:latin typeface="Arial" panose="020B0604020202020204" pitchFamily="34" charset="0"/>
                <a:cs typeface="Arial" panose="020B0604020202020204" pitchFamily="34" charset="0"/>
              </a:rPr>
              <a:pPr/>
              <a:t>18</a:t>
            </a:fld>
            <a:endParaRPr lang="en-US" dirty="0">
              <a:latin typeface="Arial" panose="020B0604020202020204" pitchFamily="34" charset="0"/>
              <a:cs typeface="Arial" panose="020B0604020202020204" pitchFamily="34" charset="0"/>
            </a:endParaRPr>
          </a:p>
        </p:txBody>
      </p:sp>
      <p:sp>
        <p:nvSpPr>
          <p:cNvPr id="236" name="TextBox 235"/>
          <p:cNvSpPr txBox="1"/>
          <p:nvPr/>
        </p:nvSpPr>
        <p:spPr>
          <a:xfrm>
            <a:off x="5791200" y="2602468"/>
            <a:ext cx="2605072" cy="353943"/>
          </a:xfrm>
          <a:prstGeom prst="rect">
            <a:avLst/>
          </a:prstGeom>
          <a:noFill/>
          <a:ln>
            <a:solidFill>
              <a:schemeClr val="accent1"/>
            </a:solidFill>
          </a:ln>
        </p:spPr>
        <p:txBody>
          <a:bodyPr wrap="none" rtlCol="0">
            <a:spAutoFit/>
          </a:bodyPr>
          <a:lstStyle/>
          <a:p>
            <a:r>
              <a:rPr lang="en-US" sz="1700" dirty="0" smtClean="0"/>
              <a:t>00112233445566778899</a:t>
            </a:r>
            <a:endParaRPr lang="en-US" sz="1700" dirty="0"/>
          </a:p>
        </p:txBody>
      </p:sp>
      <p:sp>
        <p:nvSpPr>
          <p:cNvPr id="237" name="Rectangle 236"/>
          <p:cNvSpPr/>
          <p:nvPr/>
        </p:nvSpPr>
        <p:spPr>
          <a:xfrm>
            <a:off x="7179144" y="6150137"/>
            <a:ext cx="1864613" cy="276999"/>
          </a:xfrm>
          <a:prstGeom prst="rect">
            <a:avLst/>
          </a:prstGeom>
        </p:spPr>
        <p:txBody>
          <a:bodyPr wrap="none">
            <a:spAutoFit/>
          </a:bodyPr>
          <a:lstStyle/>
          <a:p>
            <a:r>
              <a:rPr lang="en-US" sz="1200" i="1" dirty="0" smtClean="0"/>
              <a:t>Draelos </a:t>
            </a:r>
            <a:r>
              <a:rPr lang="en-US" sz="1200" i="1" dirty="0"/>
              <a:t>et al, </a:t>
            </a:r>
            <a:r>
              <a:rPr lang="en-US" sz="1200" i="1" dirty="0" smtClean="0"/>
              <a:t>ICLR 2016</a:t>
            </a:r>
            <a:endParaRPr lang="en-US" sz="1200" i="1" dirty="0"/>
          </a:p>
        </p:txBody>
      </p:sp>
    </p:spTree>
    <p:extLst>
      <p:ext uri="{BB962C8B-B14F-4D97-AF65-F5344CB8AC3E}">
        <p14:creationId xmlns:p14="http://schemas.microsoft.com/office/powerpoint/2010/main" val="25595520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19</a:t>
            </a:fld>
            <a:endParaRPr lang="en-US" dirty="0">
              <a:solidFill>
                <a:prstClr val="black"/>
              </a:solidFill>
              <a:latin typeface="Arial" panose="020B0604020202020204" pitchFamily="34" charset="0"/>
              <a:cs typeface="Arial" panose="020B0604020202020204" pitchFamily="34" charset="0"/>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sp>
        <p:nvSpPr>
          <p:cNvPr id="58" name="Down Arrow 57"/>
          <p:cNvSpPr/>
          <p:nvPr/>
        </p:nvSpPr>
        <p:spPr>
          <a:xfrm>
            <a:off x="2043707"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9" name="Down Arrow 58"/>
          <p:cNvSpPr/>
          <p:nvPr/>
        </p:nvSpPr>
        <p:spPr>
          <a:xfrm>
            <a:off x="4352567"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0" name="Down Arrow 59"/>
          <p:cNvSpPr/>
          <p:nvPr/>
        </p:nvSpPr>
        <p:spPr>
          <a:xfrm>
            <a:off x="6630947"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61" name="Rounded Rectangle 60"/>
          <p:cNvSpPr/>
          <p:nvPr/>
        </p:nvSpPr>
        <p:spPr>
          <a:xfrm>
            <a:off x="4028486" y="4373628"/>
            <a:ext cx="1066800" cy="4513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smtClean="0">
                <a:solidFill>
                  <a:prstClr val="black"/>
                </a:solidFill>
              </a:rPr>
              <a:t>Processing Units</a:t>
            </a:r>
            <a:endParaRPr lang="en-US" sz="1100" dirty="0">
              <a:solidFill>
                <a:prstClr val="black"/>
              </a:solidFill>
            </a:endParaRPr>
          </a:p>
        </p:txBody>
      </p:sp>
      <p:sp>
        <p:nvSpPr>
          <p:cNvPr id="62" name="Rounded Rectangle 61"/>
          <p:cNvSpPr/>
          <p:nvPr/>
        </p:nvSpPr>
        <p:spPr>
          <a:xfrm>
            <a:off x="1722315" y="4373628"/>
            <a:ext cx="1066800" cy="451366"/>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ReRAM Crossbar</a:t>
            </a:r>
          </a:p>
        </p:txBody>
      </p:sp>
      <p:sp>
        <p:nvSpPr>
          <p:cNvPr id="63" name="Rounded Rectangle 62"/>
          <p:cNvSpPr/>
          <p:nvPr/>
        </p:nvSpPr>
        <p:spPr>
          <a:xfrm>
            <a:off x="6206622" y="4373628"/>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Architecture</a:t>
            </a:r>
          </a:p>
        </p:txBody>
      </p:sp>
      <p:sp>
        <p:nvSpPr>
          <p:cNvPr id="64" name="Down Arrow 63"/>
          <p:cNvSpPr/>
          <p:nvPr/>
        </p:nvSpPr>
        <p:spPr>
          <a:xfrm>
            <a:off x="4440966" y="4876800"/>
            <a:ext cx="234152" cy="3702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5" name="Rounded Rectangle 64"/>
          <p:cNvSpPr/>
          <p:nvPr/>
        </p:nvSpPr>
        <p:spPr>
          <a:xfrm>
            <a:off x="4160715" y="5318571"/>
            <a:ext cx="813029"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FPGA</a:t>
            </a:r>
          </a:p>
        </p:txBody>
      </p:sp>
      <p:sp>
        <p:nvSpPr>
          <p:cNvPr id="66" name="Down Arrow 65"/>
          <p:cNvSpPr/>
          <p:nvPr/>
        </p:nvSpPr>
        <p:spPr>
          <a:xfrm rot="10800000">
            <a:off x="2142483" y="4876800"/>
            <a:ext cx="226464" cy="370267"/>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67" name="Rounded Rectangle 66"/>
          <p:cNvSpPr/>
          <p:nvPr/>
        </p:nvSpPr>
        <p:spPr>
          <a:xfrm>
            <a:off x="2292748" y="5318571"/>
            <a:ext cx="924017"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Device</a:t>
            </a:r>
          </a:p>
          <a:p>
            <a:pPr algn="ctr"/>
            <a:r>
              <a:rPr lang="en-US" sz="1100" dirty="0">
                <a:solidFill>
                  <a:prstClr val="black"/>
                </a:solidFill>
              </a:rPr>
              <a:t>Modeling</a:t>
            </a:r>
          </a:p>
        </p:txBody>
      </p:sp>
      <p:sp>
        <p:nvSpPr>
          <p:cNvPr id="68" name="Rounded Rectangle 67"/>
          <p:cNvSpPr/>
          <p:nvPr/>
        </p:nvSpPr>
        <p:spPr>
          <a:xfrm>
            <a:off x="1310457" y="53185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System</a:t>
            </a:r>
            <a:endParaRPr lang="en-US" sz="1100" dirty="0">
              <a:solidFill>
                <a:prstClr val="black"/>
              </a:solidFill>
            </a:endParaRPr>
          </a:p>
          <a:p>
            <a:pPr algn="ctr"/>
            <a:r>
              <a:rPr lang="en-US" sz="1100" dirty="0">
                <a:solidFill>
                  <a:prstClr val="black"/>
                </a:solidFill>
              </a:rPr>
              <a:t>Modeling</a:t>
            </a:r>
          </a:p>
        </p:txBody>
      </p:sp>
      <p:sp>
        <p:nvSpPr>
          <p:cNvPr id="69" name="Rounded Rectangle 68"/>
          <p:cNvSpPr/>
          <p:nvPr/>
        </p:nvSpPr>
        <p:spPr>
          <a:xfrm>
            <a:off x="1310457" y="57376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Materials Chemistry</a:t>
            </a:r>
            <a:endParaRPr lang="en-US" sz="1100" dirty="0">
              <a:solidFill>
                <a:prstClr val="black"/>
              </a:solidFill>
            </a:endParaRPr>
          </a:p>
        </p:txBody>
      </p:sp>
      <p:sp>
        <p:nvSpPr>
          <p:cNvPr id="70" name="Rounded Rectangle 69"/>
          <p:cNvSpPr/>
          <p:nvPr/>
        </p:nvSpPr>
        <p:spPr>
          <a:xfrm>
            <a:off x="2294396" y="5737671"/>
            <a:ext cx="919452"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Device Design</a:t>
            </a:r>
            <a:endParaRPr lang="en-US" sz="1100"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19" name="Down Arrow 118"/>
          <p:cNvSpPr/>
          <p:nvPr/>
        </p:nvSpPr>
        <p:spPr>
          <a:xfrm>
            <a:off x="6722040" y="4876800"/>
            <a:ext cx="226464" cy="3832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20" name="Rounded Rectangle 119"/>
          <p:cNvSpPr/>
          <p:nvPr/>
        </p:nvSpPr>
        <p:spPr>
          <a:xfrm>
            <a:off x="6206622" y="5318571"/>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Hybrid</a:t>
            </a:r>
          </a:p>
        </p:txBody>
      </p:sp>
      <p:sp>
        <p:nvSpPr>
          <p:cNvPr id="121" name="Down Arrow 120"/>
          <p:cNvSpPr/>
          <p:nvPr/>
        </p:nvSpPr>
        <p:spPr>
          <a:xfrm flipV="1">
            <a:off x="2248084"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22" name="Down Arrow 121"/>
          <p:cNvSpPr/>
          <p:nvPr/>
        </p:nvSpPr>
        <p:spPr>
          <a:xfrm flipV="1">
            <a:off x="4540556"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23" name="Down Arrow 122"/>
          <p:cNvSpPr/>
          <p:nvPr/>
        </p:nvSpPr>
        <p:spPr>
          <a:xfrm flipV="1">
            <a:off x="6831550"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45" name="Title 1"/>
          <p:cNvSpPr txBox="1">
            <a:spLocks/>
          </p:cNvSpPr>
          <p:nvPr/>
        </p:nvSpPr>
        <p:spPr bwMode="auto">
          <a:xfrm>
            <a:off x="145596" y="75125"/>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Extracting features from cyber data</a:t>
            </a:r>
            <a:endParaRPr lang="en-US" sz="2800" kern="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288121" y="2292172"/>
            <a:ext cx="1941129" cy="757924"/>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3247912" y="1335538"/>
            <a:ext cx="1292644" cy="645662"/>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3138249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25"/>
            <a:ext cx="8229600" cy="991675"/>
          </a:xfrm>
        </p:spPr>
        <p:txBody>
          <a:bodyPr/>
          <a:lstStyle/>
          <a:p>
            <a:r>
              <a:rPr lang="en-US" sz="2800" dirty="0" smtClean="0">
                <a:solidFill>
                  <a:schemeClr val="tx1"/>
                </a:solidFill>
                <a:latin typeface="Arial" panose="020B0604020202020204" pitchFamily="34" charset="0"/>
                <a:cs typeface="Arial" panose="020B0604020202020204" pitchFamily="34" charset="0"/>
              </a:rPr>
              <a:t>Acknowledgments</a:t>
            </a:r>
            <a:endParaRPr lang="en-US" sz="2800"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528229" y="4267200"/>
            <a:ext cx="8077200" cy="830997"/>
          </a:xfrm>
          <a:prstGeom prst="rect">
            <a:avLst/>
          </a:prstGeom>
        </p:spPr>
        <p:txBody>
          <a:bodyPr wrap="square">
            <a:spAutoFit/>
          </a:bodyPr>
          <a:lstStyle/>
          <a:p>
            <a:pPr algn="just" defTabSz="457200"/>
            <a:r>
              <a:rPr lang="en-US" sz="1600" u="sng" dirty="0" smtClean="0">
                <a:solidFill>
                  <a:prstClr val="black"/>
                </a:solidFill>
                <a:cs typeface="Arial" panose="020B0604020202020204" pitchFamily="34" charset="0"/>
              </a:rPr>
              <a:t>Partnerships:</a:t>
            </a:r>
          </a:p>
          <a:p>
            <a:pPr algn="just" defTabSz="457200"/>
            <a:r>
              <a:rPr lang="en-US" sz="1600" dirty="0" smtClean="0">
                <a:solidFill>
                  <a:prstClr val="black"/>
                </a:solidFill>
                <a:cs typeface="Arial" panose="020B0604020202020204" pitchFamily="34" charset="0"/>
              </a:rPr>
              <a:t>David Follett, Duncan Townsend – Lewis Rhodes Labs</a:t>
            </a:r>
          </a:p>
          <a:p>
            <a:pPr algn="just" defTabSz="457200"/>
            <a:r>
              <a:rPr lang="en-US" sz="1600" dirty="0" smtClean="0">
                <a:solidFill>
                  <a:prstClr val="black"/>
                </a:solidFill>
                <a:cs typeface="Arial" panose="020B0604020202020204" pitchFamily="34" charset="0"/>
              </a:rPr>
              <a:t>Isaac Richter  - U. Rochester; Felix Wang – UIUC; Marek </a:t>
            </a:r>
            <a:r>
              <a:rPr lang="en-US" sz="1600" dirty="0" err="1" smtClean="0">
                <a:solidFill>
                  <a:prstClr val="black"/>
                </a:solidFill>
                <a:cs typeface="Arial" panose="020B0604020202020204" pitchFamily="34" charset="0"/>
              </a:rPr>
              <a:t>Osinski</a:t>
            </a:r>
            <a:r>
              <a:rPr lang="en-US" sz="1600" dirty="0" smtClean="0">
                <a:solidFill>
                  <a:prstClr val="black"/>
                </a:solidFill>
                <a:cs typeface="Arial" panose="020B0604020202020204" pitchFamily="34" charset="0"/>
              </a:rPr>
              <a:t> – UNM; </a:t>
            </a:r>
          </a:p>
        </p:txBody>
      </p:sp>
      <p:sp>
        <p:nvSpPr>
          <p:cNvPr id="6" name="Rectangle 6"/>
          <p:cNvSpPr>
            <a:spLocks noGrp="1" noChangeArrowheads="1"/>
          </p:cNvSpPr>
          <p:nvPr>
            <p:ph type="sldNum" sz="quarter" idx="12"/>
          </p:nvPr>
        </p:nvSpPr>
        <p:spPr>
          <a:xfrm>
            <a:off x="8305800" y="6517867"/>
            <a:ext cx="609600" cy="374650"/>
          </a:xfrm>
          <a:ln/>
        </p:spPr>
        <p:txBody>
          <a:bodyPr/>
          <a:lstStyle>
            <a:lvl1pPr>
              <a:defRPr/>
            </a:lvl1p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2</a:t>
            </a:fld>
            <a:endParaRPr lang="en-US"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522514" y="1143000"/>
            <a:ext cx="8077200" cy="3046988"/>
          </a:xfrm>
          <a:prstGeom prst="rect">
            <a:avLst/>
          </a:prstGeom>
        </p:spPr>
        <p:txBody>
          <a:bodyPr wrap="square">
            <a:spAutoFit/>
          </a:bodyPr>
          <a:lstStyle/>
          <a:p>
            <a:pPr algn="just" defTabSz="457200"/>
            <a:r>
              <a:rPr lang="en-US" sz="1600" b="1" dirty="0" smtClean="0">
                <a:solidFill>
                  <a:prstClr val="black"/>
                </a:solidFill>
                <a:cs typeface="Arial" panose="020B0604020202020204" pitchFamily="34" charset="0"/>
              </a:rPr>
              <a:t>Algorithms: Brad Aimone</a:t>
            </a:r>
            <a:r>
              <a:rPr lang="en-US" sz="1600" dirty="0" smtClean="0">
                <a:solidFill>
                  <a:prstClr val="black"/>
                </a:solidFill>
                <a:cs typeface="Arial" panose="020B0604020202020204" pitchFamily="34" charset="0"/>
              </a:rPr>
              <a:t>, Ojas Parekh, </a:t>
            </a:r>
            <a:r>
              <a:rPr lang="en-US" sz="1600" dirty="0">
                <a:solidFill>
                  <a:prstClr val="black"/>
                </a:solidFill>
                <a:cs typeface="Arial" panose="020B0604020202020204" pitchFamily="34" charset="0"/>
              </a:rPr>
              <a:t>Nadine </a:t>
            </a:r>
            <a:r>
              <a:rPr lang="en-US" sz="1600" dirty="0" smtClean="0">
                <a:solidFill>
                  <a:prstClr val="black"/>
                </a:solidFill>
                <a:cs typeface="Arial" panose="020B0604020202020204" pitchFamily="34" charset="0"/>
              </a:rPr>
              <a:t>Miner, Sandra </a:t>
            </a:r>
            <a:r>
              <a:rPr lang="en-US" sz="1600" dirty="0">
                <a:solidFill>
                  <a:prstClr val="black"/>
                </a:solidFill>
                <a:cs typeface="Arial" panose="020B0604020202020204" pitchFamily="34" charset="0"/>
              </a:rPr>
              <a:t>Faust, </a:t>
            </a:r>
            <a:r>
              <a:rPr lang="en-US" sz="1600" dirty="0" smtClean="0">
                <a:solidFill>
                  <a:prstClr val="black"/>
                </a:solidFill>
                <a:cs typeface="Arial" panose="020B0604020202020204" pitchFamily="34" charset="0"/>
              </a:rPr>
              <a:t>Steve Verzi, </a:t>
            </a:r>
            <a:r>
              <a:rPr lang="en-US" sz="1600" dirty="0">
                <a:solidFill>
                  <a:prstClr val="black"/>
                </a:solidFill>
                <a:cs typeface="Arial" panose="020B0604020202020204" pitchFamily="34" charset="0"/>
              </a:rPr>
              <a:t>Fred </a:t>
            </a:r>
            <a:r>
              <a:rPr lang="en-US" sz="1600" dirty="0" smtClean="0">
                <a:solidFill>
                  <a:prstClr val="black"/>
                </a:solidFill>
                <a:cs typeface="Arial" panose="020B0604020202020204" pitchFamily="34" charset="0"/>
              </a:rPr>
              <a:t>Rothganger, Frances Chance, Tu-Thach Quach, Chris Lamb, Sam Mulder, William Severa, Kris Carlson, Michael Smith, Cynthia Phillips </a:t>
            </a:r>
          </a:p>
          <a:p>
            <a:pPr algn="just" defTabSz="457200"/>
            <a:r>
              <a:rPr lang="en-US" sz="1600" b="1" dirty="0" smtClean="0">
                <a:solidFill>
                  <a:prstClr val="black"/>
                </a:solidFill>
                <a:cs typeface="Arial" panose="020B0604020202020204" pitchFamily="34" charset="0"/>
              </a:rPr>
              <a:t>Architecture: John Naegle</a:t>
            </a:r>
            <a:r>
              <a:rPr lang="en-US" sz="1600" dirty="0" smtClean="0">
                <a:solidFill>
                  <a:prstClr val="black"/>
                </a:solidFill>
                <a:cs typeface="Arial" panose="020B0604020202020204" pitchFamily="34" charset="0"/>
              </a:rPr>
              <a:t>, Alex Hsia, Craig Vineyard, John Donaldson, Aaron Hill</a:t>
            </a:r>
          </a:p>
          <a:p>
            <a:pPr algn="just" defTabSz="457200"/>
            <a:r>
              <a:rPr lang="en-US" sz="1600" b="1" dirty="0" smtClean="0">
                <a:solidFill>
                  <a:prstClr val="black"/>
                </a:solidFill>
                <a:cs typeface="Arial" panose="020B0604020202020204" pitchFamily="34" charset="0"/>
              </a:rPr>
              <a:t>Hardware: Matt Marinella</a:t>
            </a:r>
            <a:r>
              <a:rPr lang="en-US" sz="1600" dirty="0" smtClean="0">
                <a:solidFill>
                  <a:prstClr val="black"/>
                </a:solidFill>
                <a:cs typeface="Arial" panose="020B0604020202020204" pitchFamily="34" charset="0"/>
              </a:rPr>
              <a:t>, Tom Beechem, Ron Goeke, Alec Talin, Paul Kotula, Farid El Gabaly, Elliot Fuller, Jim Stevens, Sapan Agarwal, David Hughart, Andy Armstrong, David Henry, Gaadi Haase, Steve Wolfley, Derek Wilke, Michael Van Heukelom, Michael Thomas, Anthony McDonald, Carl Smith</a:t>
            </a:r>
          </a:p>
          <a:p>
            <a:pPr algn="just" defTabSz="457200"/>
            <a:r>
              <a:rPr lang="en-US" sz="1600" b="1" dirty="0" smtClean="0">
                <a:solidFill>
                  <a:prstClr val="black"/>
                </a:solidFill>
                <a:cs typeface="Arial" panose="020B0604020202020204" pitchFamily="34" charset="0"/>
              </a:rPr>
              <a:t>Modeling:</a:t>
            </a:r>
            <a:r>
              <a:rPr lang="en-US" sz="1600" dirty="0">
                <a:solidFill>
                  <a:prstClr val="black"/>
                </a:solidFill>
                <a:cs typeface="Arial" panose="020B0604020202020204" pitchFamily="34" charset="0"/>
              </a:rPr>
              <a:t> </a:t>
            </a:r>
            <a:r>
              <a:rPr lang="en-US" sz="1600" b="1" dirty="0">
                <a:solidFill>
                  <a:prstClr val="black"/>
                </a:solidFill>
                <a:cs typeface="Arial" panose="020B0604020202020204" pitchFamily="34" charset="0"/>
              </a:rPr>
              <a:t>Steve Plimpton</a:t>
            </a:r>
            <a:r>
              <a:rPr lang="en-US" sz="1600" dirty="0">
                <a:solidFill>
                  <a:prstClr val="black"/>
                </a:solidFill>
                <a:cs typeface="Arial" panose="020B0604020202020204" pitchFamily="34" charset="0"/>
              </a:rPr>
              <a:t>, Richard Schiek, </a:t>
            </a:r>
            <a:r>
              <a:rPr lang="en-US" sz="1600" dirty="0" smtClean="0">
                <a:solidFill>
                  <a:prstClr val="black"/>
                </a:solidFill>
                <a:cs typeface="Arial" panose="020B0604020202020204" pitchFamily="34" charset="0"/>
              </a:rPr>
              <a:t>Brian Tierney, Robert Bondi, </a:t>
            </a:r>
            <a:r>
              <a:rPr lang="en-US" sz="1600" dirty="0">
                <a:solidFill>
                  <a:prstClr val="black"/>
                </a:solidFill>
                <a:cs typeface="Arial" panose="020B0604020202020204" pitchFamily="34" charset="0"/>
              </a:rPr>
              <a:t>Fred Rothganger </a:t>
            </a:r>
            <a:endParaRPr lang="en-US" sz="1600" b="1" dirty="0" smtClean="0">
              <a:solidFill>
                <a:prstClr val="black"/>
              </a:solidFill>
              <a:cs typeface="Arial" panose="020B0604020202020204" pitchFamily="34" charset="0"/>
            </a:endParaRPr>
          </a:p>
          <a:p>
            <a:pPr algn="just" defTabSz="457200"/>
            <a:r>
              <a:rPr lang="en-US" sz="1600" b="1" dirty="0" smtClean="0">
                <a:solidFill>
                  <a:prstClr val="black"/>
                </a:solidFill>
                <a:cs typeface="Arial" panose="020B0604020202020204" pitchFamily="34" charset="0"/>
              </a:rPr>
              <a:t>Application areas</a:t>
            </a:r>
            <a:r>
              <a:rPr lang="en-US" sz="1600" dirty="0" smtClean="0">
                <a:solidFill>
                  <a:prstClr val="black"/>
                </a:solidFill>
                <a:cs typeface="Arial" panose="020B0604020202020204" pitchFamily="34" charset="0"/>
              </a:rPr>
              <a:t>: Tim Draelos, Justin Doak, Jonathan Cox, Joe Ingram, Jason Wheeler</a:t>
            </a:r>
          </a:p>
        </p:txBody>
      </p:sp>
      <p:pic>
        <p:nvPicPr>
          <p:cNvPr id="10" name="Picture 8" descr="SNL_color_stac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3" name="AutoShape 2" descr="Image result for unm"/>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6" descr="Image result for un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1" name="Picture 7" descr="C:\Users\cdjame\Documents\HAANA\NICE2016\UN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422697"/>
            <a:ext cx="1514785" cy="7964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cdjame\Documents\HAANA\EAB\EAB2015\Rochest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5731546"/>
            <a:ext cx="3052973" cy="3561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cdjame\Documents\HAANA\NICE2016\UIU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391647"/>
            <a:ext cx="1070175" cy="9564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cdjame\Documents\Projects\HAANA\Logo\HAANA_LogoF.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RL 144dp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5468448"/>
            <a:ext cx="813430" cy="802866"/>
          </a:xfrm>
          <a:prstGeom prst="rect">
            <a:avLst/>
          </a:prstGeom>
        </p:spPr>
      </p:pic>
      <p:pic>
        <p:nvPicPr>
          <p:cNvPr id="16" name="Picture 17" descr="LDRD logo_2"/>
          <p:cNvPicPr>
            <a:picLocks noChangeAspect="1" noChangeArrowheads="1"/>
          </p:cNvPicPr>
          <p:nvPr/>
        </p:nvPicPr>
        <p:blipFill>
          <a:blip r:embed="rId9" cstate="print">
            <a:clrChange>
              <a:clrFrom>
                <a:srgbClr val="FEFEFE"/>
              </a:clrFrom>
              <a:clrTo>
                <a:srgbClr val="FEFEFE">
                  <a:alpha val="0"/>
                </a:srgbClr>
              </a:clrTo>
            </a:clrChange>
            <a:grayscl/>
          </a:blip>
          <a:srcRect/>
          <a:stretch>
            <a:fillRect/>
          </a:stretch>
        </p:blipFill>
        <p:spPr bwMode="auto">
          <a:xfrm>
            <a:off x="7458385" y="5409319"/>
            <a:ext cx="1573839" cy="792705"/>
          </a:xfrm>
          <a:prstGeom prst="rect">
            <a:avLst/>
          </a:prstGeom>
          <a:noFill/>
          <a:ln w="9525">
            <a:noFill/>
            <a:miter lim="800000"/>
            <a:headEnd/>
            <a:tailEnd/>
          </a:ln>
        </p:spPr>
      </p:pic>
      <p:pic>
        <p:nvPicPr>
          <p:cNvPr id="18" name="Picture 2" descr="Z:\My Documents\Neuroscience\RCS4\ccr-logo-black-transparent-backgroun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75712" y="4778884"/>
            <a:ext cx="1356512" cy="555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317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67410" y="6172200"/>
            <a:ext cx="6276590"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Cox, Aimone, James; Complex Adaptive Systems, Nov. 2015; Procedia Comp Sci 61, 349</a:t>
            </a:r>
            <a:endParaRPr lang="en-US" sz="1200" dirty="0">
              <a:latin typeface="Arial" panose="020B0604020202020204" pitchFamily="34" charset="0"/>
              <a:cs typeface="Arial" panose="020B0604020202020204" pitchFamily="34" charset="0"/>
            </a:endParaRPr>
          </a:p>
        </p:txBody>
      </p:sp>
      <p:sp>
        <p:nvSpPr>
          <p:cNvPr id="20" name="Rectangle 3"/>
          <p:cNvSpPr>
            <a:spLocks noChangeArrowheads="1"/>
          </p:cNvSpPr>
          <p:nvPr/>
        </p:nvSpPr>
        <p:spPr bwMode="auto">
          <a:xfrm>
            <a:off x="337458" y="152400"/>
            <a:ext cx="8458200" cy="838200"/>
          </a:xfrm>
          <a:prstGeom prst="rect">
            <a:avLst/>
          </a:prstGeom>
          <a:noFill/>
          <a:ln w="9525">
            <a:noFill/>
            <a:miter lim="800000"/>
            <a:headEnd/>
            <a:tailEnd/>
          </a:ln>
        </p:spPr>
        <p:txBody>
          <a:bodyPr lIns="135383" tIns="67691" rIns="135383" bIns="67691" anchor="ctr"/>
          <a:lstStyle/>
          <a:p>
            <a:pPr defTabSz="1354138"/>
            <a:r>
              <a:rPr lang="en-US" sz="2800" dirty="0" smtClean="0">
                <a:latin typeface="Arial" panose="020B0604020202020204" pitchFamily="34" charset="0"/>
                <a:cs typeface="Arial" panose="020B0604020202020204" pitchFamily="34" charset="0"/>
              </a:rPr>
              <a:t>Cyber data identification </a:t>
            </a:r>
          </a:p>
          <a:p>
            <a:pPr defTabSz="1354138"/>
            <a:r>
              <a:rPr lang="en-US" sz="2800" dirty="0" smtClean="0">
                <a:latin typeface="Arial" panose="020B0604020202020204" pitchFamily="34" charset="0"/>
                <a:cs typeface="Arial" panose="020B0604020202020204" pitchFamily="34" charset="0"/>
              </a:rPr>
              <a:t>with a deep neural network classifier</a:t>
            </a:r>
            <a:endParaRPr lang="en-US" sz="2800" b="0" dirty="0" smtClean="0">
              <a:latin typeface="Arial" panose="020B0604020202020204" pitchFamily="34" charset="0"/>
              <a:cs typeface="Arial" panose="020B0604020202020204" pitchFamily="34" charset="0"/>
            </a:endParaRPr>
          </a:p>
        </p:txBody>
      </p:sp>
      <p:grpSp>
        <p:nvGrpSpPr>
          <p:cNvPr id="24" name="Group 23"/>
          <p:cNvGrpSpPr/>
          <p:nvPr/>
        </p:nvGrpSpPr>
        <p:grpSpPr>
          <a:xfrm>
            <a:off x="685800" y="3276600"/>
            <a:ext cx="3206940" cy="2824056"/>
            <a:chOff x="135765" y="3330731"/>
            <a:chExt cx="3293235" cy="2900048"/>
          </a:xfrm>
        </p:grpSpPr>
        <p:pic>
          <p:nvPicPr>
            <p:cNvPr id="1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92" r="15938"/>
            <a:stretch/>
          </p:blipFill>
          <p:spPr bwMode="auto">
            <a:xfrm>
              <a:off x="337458" y="3330731"/>
              <a:ext cx="3000048" cy="29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326391" y="3581400"/>
              <a:ext cx="1102609"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170304" y="3586976"/>
              <a:ext cx="551305"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135765" y="4343399"/>
              <a:ext cx="321435" cy="1289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aphicFrame>
        <p:nvGraphicFramePr>
          <p:cNvPr id="28" name="Table 27"/>
          <p:cNvGraphicFramePr>
            <a:graphicFrameLocks noGrp="1"/>
          </p:cNvGraphicFramePr>
          <p:nvPr>
            <p:extLst>
              <p:ext uri="{D42A27DB-BD31-4B8C-83A1-F6EECF244321}">
                <p14:modId xmlns:p14="http://schemas.microsoft.com/office/powerpoint/2010/main" val="3162093243"/>
              </p:ext>
            </p:extLst>
          </p:nvPr>
        </p:nvGraphicFramePr>
        <p:xfrm>
          <a:off x="4495799" y="4343400"/>
          <a:ext cx="4572001" cy="1705435"/>
        </p:xfrm>
        <a:graphic>
          <a:graphicData uri="http://schemas.openxmlformats.org/drawingml/2006/table">
            <a:tbl>
              <a:tblPr firstRow="1" firstCol="1" bandRow="1">
                <a:tableStyleId>{5C22544A-7EE6-4342-B048-85BDC9FD1C3A}</a:tableStyleId>
              </a:tblPr>
              <a:tblGrid>
                <a:gridCol w="285751">
                  <a:extLst>
                    <a:ext uri="{9D8B030D-6E8A-4147-A177-3AD203B41FA5}">
                      <a16:colId xmlns:a16="http://schemas.microsoft.com/office/drawing/2014/main" xmlns="" val="20000"/>
                    </a:ext>
                  </a:extLst>
                </a:gridCol>
                <a:gridCol w="500062">
                  <a:extLst>
                    <a:ext uri="{9D8B030D-6E8A-4147-A177-3AD203B41FA5}">
                      <a16:colId xmlns:a16="http://schemas.microsoft.com/office/drawing/2014/main" xmlns="" val="20001"/>
                    </a:ext>
                  </a:extLst>
                </a:gridCol>
                <a:gridCol w="479713">
                  <a:extLst>
                    <a:ext uri="{9D8B030D-6E8A-4147-A177-3AD203B41FA5}">
                      <a16:colId xmlns:a16="http://schemas.microsoft.com/office/drawing/2014/main" xmlns="" val="20002"/>
                    </a:ext>
                  </a:extLst>
                </a:gridCol>
                <a:gridCol w="440913">
                  <a:extLst>
                    <a:ext uri="{9D8B030D-6E8A-4147-A177-3AD203B41FA5}">
                      <a16:colId xmlns:a16="http://schemas.microsoft.com/office/drawing/2014/main" xmlns="" val="20003"/>
                    </a:ext>
                  </a:extLst>
                </a:gridCol>
                <a:gridCol w="515762">
                  <a:extLst>
                    <a:ext uri="{9D8B030D-6E8A-4147-A177-3AD203B41FA5}">
                      <a16:colId xmlns:a16="http://schemas.microsoft.com/office/drawing/2014/main" xmlns="" val="20004"/>
                    </a:ext>
                  </a:extLst>
                </a:gridCol>
                <a:gridCol w="371836">
                  <a:extLst>
                    <a:ext uri="{9D8B030D-6E8A-4147-A177-3AD203B41FA5}">
                      <a16:colId xmlns:a16="http://schemas.microsoft.com/office/drawing/2014/main" xmlns="" val="20005"/>
                    </a:ext>
                  </a:extLst>
                </a:gridCol>
                <a:gridCol w="394431">
                  <a:extLst>
                    <a:ext uri="{9D8B030D-6E8A-4147-A177-3AD203B41FA5}">
                      <a16:colId xmlns:a16="http://schemas.microsoft.com/office/drawing/2014/main" xmlns="" val="20006"/>
                    </a:ext>
                  </a:extLst>
                </a:gridCol>
                <a:gridCol w="394431">
                  <a:extLst>
                    <a:ext uri="{9D8B030D-6E8A-4147-A177-3AD203B41FA5}">
                      <a16:colId xmlns:a16="http://schemas.microsoft.com/office/drawing/2014/main" xmlns="" val="20007"/>
                    </a:ext>
                  </a:extLst>
                </a:gridCol>
                <a:gridCol w="408633">
                  <a:extLst>
                    <a:ext uri="{9D8B030D-6E8A-4147-A177-3AD203B41FA5}">
                      <a16:colId xmlns:a16="http://schemas.microsoft.com/office/drawing/2014/main" xmlns="" val="20008"/>
                    </a:ext>
                  </a:extLst>
                </a:gridCol>
                <a:gridCol w="408633">
                  <a:extLst>
                    <a:ext uri="{9D8B030D-6E8A-4147-A177-3AD203B41FA5}">
                      <a16:colId xmlns:a16="http://schemas.microsoft.com/office/drawing/2014/main" xmlns="" val="20009"/>
                    </a:ext>
                  </a:extLst>
                </a:gridCol>
                <a:gridCol w="371836">
                  <a:extLst>
                    <a:ext uri="{9D8B030D-6E8A-4147-A177-3AD203B41FA5}">
                      <a16:colId xmlns:a16="http://schemas.microsoft.com/office/drawing/2014/main" xmlns="" val="20010"/>
                    </a:ext>
                  </a:extLst>
                </a:gridCol>
              </a:tblGrid>
              <a:tr h="223684">
                <a:tc gridSpan="11">
                  <a:txBody>
                    <a:bodyPr/>
                    <a:lstStyle/>
                    <a:p>
                      <a:pPr marL="0" marR="0" algn="ctr">
                        <a:lnSpc>
                          <a:spcPct val="100000"/>
                        </a:lnSpc>
                        <a:spcBef>
                          <a:spcPts val="0"/>
                        </a:spcBef>
                        <a:spcAft>
                          <a:spcPts val="0"/>
                        </a:spcAft>
                      </a:pPr>
                      <a:r>
                        <a:rPr lang="en-US" sz="1100" dirty="0">
                          <a:effectLst/>
                        </a:rPr>
                        <a:t>Predicted Class</a:t>
                      </a:r>
                      <a:endParaRPr lang="en-US" sz="1100" dirty="0">
                        <a:effectLst/>
                        <a:latin typeface="Times New Roman"/>
                        <a:ea typeface="SimSun"/>
                      </a:endParaRPr>
                    </a:p>
                  </a:txBody>
                  <a:tcPr marL="64294" marR="64294" marT="0" marB="0">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77786">
                <a:tc>
                  <a:txBody>
                    <a:bodyPr/>
                    <a:lstStyle/>
                    <a:p>
                      <a:pPr marL="0" marR="0" indent="155575" algn="just">
                        <a:lnSpc>
                          <a:spcPct val="105000"/>
                        </a:lnSpc>
                        <a:spcBef>
                          <a:spcPts val="0"/>
                        </a:spcBef>
                        <a:spcAft>
                          <a:spcPts val="0"/>
                        </a:spcAft>
                      </a:pPr>
                      <a:r>
                        <a:rPr lang="en-US" sz="900" dirty="0">
                          <a:effectLst/>
                        </a:rPr>
                        <a:t> </a:t>
                      </a:r>
                      <a:endParaRPr lang="en-US" sz="900" dirty="0">
                        <a:effectLst/>
                        <a:latin typeface="Times New Roman"/>
                        <a:ea typeface="SimSun"/>
                      </a:endParaRPr>
                    </a:p>
                  </a:txBody>
                  <a:tcPr marL="64294" marR="64294" marT="0" marB="0">
                    <a:solidFill>
                      <a:schemeClr val="accent1">
                        <a:lumMod val="75000"/>
                      </a:schemeClr>
                    </a:solidFill>
                  </a:tcPr>
                </a:tc>
                <a:tc>
                  <a:txBody>
                    <a:bodyPr/>
                    <a:lstStyle/>
                    <a:p>
                      <a:pPr marL="0" marR="0" indent="155575" algn="just">
                        <a:lnSpc>
                          <a:spcPct val="105000"/>
                        </a:lnSpc>
                        <a:spcBef>
                          <a:spcPts val="0"/>
                        </a:spcBef>
                        <a:spcAft>
                          <a:spcPts val="0"/>
                        </a:spcAft>
                      </a:pPr>
                      <a:r>
                        <a:rPr lang="en-US" sz="900" dirty="0">
                          <a:effectLst/>
                        </a:rPr>
                        <a:t> </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HTML</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PNG</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JPEG</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GIF</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PDF</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DOC</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ELF</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GZIP</a:t>
                      </a:r>
                      <a:endParaRPr lang="en-US" sz="900" dirty="0">
                        <a:effectLst/>
                        <a:latin typeface="Times New Roman"/>
                        <a:ea typeface="SimSun"/>
                      </a:endParaRPr>
                    </a:p>
                  </a:txBody>
                  <a:tcPr marL="64294" marR="64294" marT="0" marB="0"/>
                </a:tc>
                <a:tc>
                  <a:txBody>
                    <a:bodyPr/>
                    <a:lstStyle/>
                    <a:p>
                      <a:pPr marL="0" marR="0">
                        <a:lnSpc>
                          <a:spcPts val="1000"/>
                        </a:lnSpc>
                        <a:spcBef>
                          <a:spcPts val="0"/>
                        </a:spcBef>
                        <a:spcAft>
                          <a:spcPts val="400"/>
                        </a:spcAft>
                      </a:pPr>
                      <a:r>
                        <a:rPr lang="en-US" sz="900" dirty="0">
                          <a:effectLst/>
                        </a:rPr>
                        <a:t>AES</a:t>
                      </a:r>
                      <a:endParaRPr lang="en-US" sz="900" dirty="0">
                        <a:effectLst/>
                        <a:latin typeface="Times New Roman"/>
                        <a:ea typeface="SimSun"/>
                      </a:endParaRPr>
                    </a:p>
                  </a:txBody>
                  <a:tcPr marL="64294" marR="64294" marT="0" marB="0"/>
                </a:tc>
                <a:extLst>
                  <a:ext uri="{0D108BD9-81ED-4DB2-BD59-A6C34878D82A}">
                    <a16:rowId xmlns:a16="http://schemas.microsoft.com/office/drawing/2014/main" xmlns="" val="10001"/>
                  </a:ext>
                </a:extLst>
              </a:tr>
              <a:tr h="144885">
                <a:tc rowSpan="9">
                  <a:txBody>
                    <a:bodyPr/>
                    <a:lstStyle/>
                    <a:p>
                      <a:pPr marL="0" marR="0" algn="ctr">
                        <a:lnSpc>
                          <a:spcPts val="1000"/>
                        </a:lnSpc>
                        <a:spcBef>
                          <a:spcPts val="0"/>
                        </a:spcBef>
                        <a:spcAft>
                          <a:spcPts val="400"/>
                        </a:spcAft>
                      </a:pPr>
                      <a:r>
                        <a:rPr lang="en-US" sz="1100" dirty="0">
                          <a:effectLst/>
                        </a:rPr>
                        <a:t>Actual Class</a:t>
                      </a:r>
                      <a:endParaRPr lang="en-US" sz="1100" dirty="0">
                        <a:effectLst/>
                        <a:latin typeface="Times New Roman"/>
                        <a:ea typeface="SimSun"/>
                      </a:endParaRPr>
                    </a:p>
                  </a:txBody>
                  <a:tcPr marL="64294" marR="64294" marT="0" marB="0" vert="vert270" anchor="ctr">
                    <a:solidFill>
                      <a:schemeClr val="accent1">
                        <a:lumMod val="75000"/>
                      </a:schemeClr>
                    </a:solidFill>
                  </a:tcPr>
                </a:tc>
                <a:tc>
                  <a:txBody>
                    <a:bodyPr/>
                    <a:lstStyle/>
                    <a:p>
                      <a:pPr marL="0" marR="0">
                        <a:lnSpc>
                          <a:spcPts val="1000"/>
                        </a:lnSpc>
                        <a:spcBef>
                          <a:spcPts val="0"/>
                        </a:spcBef>
                        <a:spcAft>
                          <a:spcPts val="400"/>
                        </a:spcAft>
                      </a:pPr>
                      <a:r>
                        <a:rPr lang="en-US" sz="900" dirty="0">
                          <a:effectLst/>
                        </a:rPr>
                        <a:t>HTML</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100</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2"/>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PNG</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91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4</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3"/>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JPEG</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99</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4"/>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GIF</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100</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5"/>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PDF</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3</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95</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6"/>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DOC</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99</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7"/>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ELF</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100</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8"/>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GZIP</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100</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09"/>
                  </a:ext>
                </a:extLst>
              </a:tr>
              <a:tr h="144885">
                <a:tc vMerge="1">
                  <a:txBody>
                    <a:bodyPr/>
                    <a:lstStyle/>
                    <a:p>
                      <a:endParaRPr lang="en-US"/>
                    </a:p>
                  </a:txBody>
                  <a:tcPr/>
                </a:tc>
                <a:tc>
                  <a:txBody>
                    <a:bodyPr/>
                    <a:lstStyle/>
                    <a:p>
                      <a:pPr marL="0" marR="0">
                        <a:lnSpc>
                          <a:spcPts val="1000"/>
                        </a:lnSpc>
                        <a:spcBef>
                          <a:spcPts val="0"/>
                        </a:spcBef>
                        <a:spcAft>
                          <a:spcPts val="400"/>
                        </a:spcAft>
                      </a:pPr>
                      <a:r>
                        <a:rPr lang="en-US" sz="900" dirty="0">
                          <a:effectLst/>
                        </a:rPr>
                        <a:t>AES</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5</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 </a:t>
                      </a:r>
                      <a:endParaRPr lang="en-US" sz="900" dirty="0">
                        <a:effectLst/>
                        <a:latin typeface="Times New Roman"/>
                        <a:ea typeface="SimSun"/>
                      </a:endParaRPr>
                    </a:p>
                  </a:txBody>
                  <a:tcPr marL="64294" marR="64294" marT="0" marB="0" anchor="ctr"/>
                </a:tc>
                <a:tc>
                  <a:txBody>
                    <a:bodyPr/>
                    <a:lstStyle/>
                    <a:p>
                      <a:pPr marL="0" marR="0" algn="ctr">
                        <a:spcBef>
                          <a:spcPts val="0"/>
                        </a:spcBef>
                        <a:spcAft>
                          <a:spcPts val="0"/>
                        </a:spcAft>
                      </a:pPr>
                      <a:r>
                        <a:rPr lang="en-GB" sz="900" dirty="0">
                          <a:effectLst/>
                        </a:rPr>
                        <a:t>95</a:t>
                      </a:r>
                      <a:endParaRPr lang="en-US" sz="900" dirty="0">
                        <a:effectLst/>
                        <a:latin typeface="Times New Roman"/>
                        <a:ea typeface="SimSun"/>
                      </a:endParaRPr>
                    </a:p>
                  </a:txBody>
                  <a:tcPr marL="64294" marR="64294" marT="0" marB="0" anchor="ctr"/>
                </a:tc>
                <a:extLst>
                  <a:ext uri="{0D108BD9-81ED-4DB2-BD59-A6C34878D82A}">
                    <a16:rowId xmlns:a16="http://schemas.microsoft.com/office/drawing/2014/main" xmlns="" val="10010"/>
                  </a:ext>
                </a:extLst>
              </a:tr>
            </a:tbl>
          </a:graphicData>
        </a:graphic>
      </p:graphicFrame>
      <p:sp>
        <p:nvSpPr>
          <p:cNvPr id="15"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20</a:t>
            </a:fld>
            <a:endParaRPr lang="en-US" dirty="0">
              <a:solidFill>
                <a:prstClr val="black"/>
              </a:solidFill>
              <a:latin typeface="Arial" panose="020B0604020202020204" pitchFamily="34" charset="0"/>
              <a:cs typeface="Arial" panose="020B0604020202020204" pitchFamily="34" charset="0"/>
            </a:endParaRPr>
          </a:p>
        </p:txBody>
      </p:sp>
      <p:grpSp>
        <p:nvGrpSpPr>
          <p:cNvPr id="17" name="Group 16"/>
          <p:cNvGrpSpPr/>
          <p:nvPr/>
        </p:nvGrpSpPr>
        <p:grpSpPr>
          <a:xfrm>
            <a:off x="286118" y="1528613"/>
            <a:ext cx="3981082" cy="1443187"/>
            <a:chOff x="201211" y="4109587"/>
            <a:chExt cx="4218389" cy="1529213"/>
          </a:xfrm>
        </p:grpSpPr>
        <p:grpSp>
          <p:nvGrpSpPr>
            <p:cNvPr id="18" name="Group 17"/>
            <p:cNvGrpSpPr/>
            <p:nvPr/>
          </p:nvGrpSpPr>
          <p:grpSpPr>
            <a:xfrm>
              <a:off x="1056096" y="4109587"/>
              <a:ext cx="713189" cy="978350"/>
              <a:chOff x="710451" y="4109587"/>
              <a:chExt cx="713189" cy="978350"/>
            </a:xfrm>
          </p:grpSpPr>
          <p:sp>
            <p:nvSpPr>
              <p:cNvPr id="50" name="Rectangle 49"/>
              <p:cNvSpPr/>
              <p:nvPr/>
            </p:nvSpPr>
            <p:spPr>
              <a:xfrm>
                <a:off x="710451" y="4127229"/>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51" name="TextBox 50"/>
              <p:cNvSpPr txBox="1"/>
              <p:nvPr/>
            </p:nvSpPr>
            <p:spPr>
              <a:xfrm>
                <a:off x="713189" y="4109587"/>
                <a:ext cx="652743" cy="338554"/>
              </a:xfrm>
              <a:prstGeom prst="rect">
                <a:avLst/>
              </a:prstGeom>
              <a:noFill/>
            </p:spPr>
            <p:txBody>
              <a:bodyPr wrap="none" rtlCol="0">
                <a:spAutoFit/>
              </a:bodyPr>
              <a:lstStyle/>
              <a:p>
                <a:r>
                  <a:rPr lang="en-US" sz="1600" dirty="0" smtClean="0"/>
                  <a:t>*.aes</a:t>
                </a:r>
                <a:endParaRPr lang="en-US" sz="1600" dirty="0"/>
              </a:p>
            </p:txBody>
          </p:sp>
        </p:grpSp>
        <p:grpSp>
          <p:nvGrpSpPr>
            <p:cNvPr id="22" name="Group 21"/>
            <p:cNvGrpSpPr/>
            <p:nvPr/>
          </p:nvGrpSpPr>
          <p:grpSpPr>
            <a:xfrm>
              <a:off x="201211" y="4109587"/>
              <a:ext cx="713189" cy="960708"/>
              <a:chOff x="-381000" y="4144692"/>
              <a:chExt cx="713189" cy="960708"/>
            </a:xfrm>
          </p:grpSpPr>
          <p:sp>
            <p:nvSpPr>
              <p:cNvPr id="48" name="Rectangle 47"/>
              <p:cNvSpPr/>
              <p:nvPr/>
            </p:nvSpPr>
            <p:spPr>
              <a:xfrm>
                <a:off x="-381000" y="41446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9" name="TextBox 48"/>
              <p:cNvSpPr txBox="1"/>
              <p:nvPr/>
            </p:nvSpPr>
            <p:spPr>
              <a:xfrm>
                <a:off x="-291106" y="4156360"/>
                <a:ext cx="538930" cy="338554"/>
              </a:xfrm>
              <a:prstGeom prst="rect">
                <a:avLst/>
              </a:prstGeom>
              <a:noFill/>
            </p:spPr>
            <p:txBody>
              <a:bodyPr wrap="none" rtlCol="0">
                <a:spAutoFit/>
              </a:bodyPr>
              <a:lstStyle/>
              <a:p>
                <a:r>
                  <a:rPr lang="en-US" sz="1600" dirty="0" smtClean="0"/>
                  <a:t>*.elf</a:t>
                </a:r>
                <a:endParaRPr lang="en-US" sz="1600" dirty="0"/>
              </a:p>
            </p:txBody>
          </p:sp>
        </p:grpSp>
        <p:grpSp>
          <p:nvGrpSpPr>
            <p:cNvPr id="23" name="Group 22"/>
            <p:cNvGrpSpPr/>
            <p:nvPr/>
          </p:nvGrpSpPr>
          <p:grpSpPr>
            <a:xfrm>
              <a:off x="2765864" y="4109587"/>
              <a:ext cx="713189" cy="965921"/>
              <a:chOff x="2667000" y="4109587"/>
              <a:chExt cx="713189" cy="965921"/>
            </a:xfrm>
          </p:grpSpPr>
          <p:sp>
            <p:nvSpPr>
              <p:cNvPr id="46" name="Rectangle 45"/>
              <p:cNvSpPr/>
              <p:nvPr/>
            </p:nvSpPr>
            <p:spPr>
              <a:xfrm>
                <a:off x="2667000" y="4114800"/>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7" name="TextBox 46"/>
              <p:cNvSpPr txBox="1"/>
              <p:nvPr/>
            </p:nvSpPr>
            <p:spPr>
              <a:xfrm>
                <a:off x="2667000" y="4109587"/>
                <a:ext cx="710451" cy="338554"/>
              </a:xfrm>
              <a:prstGeom prst="rect">
                <a:avLst/>
              </a:prstGeom>
              <a:noFill/>
            </p:spPr>
            <p:txBody>
              <a:bodyPr wrap="none" rtlCol="0">
                <a:spAutoFit/>
              </a:bodyPr>
              <a:lstStyle/>
              <a:p>
                <a:r>
                  <a:rPr lang="en-US" sz="1600" dirty="0" smtClean="0"/>
                  <a:t>*.html</a:t>
                </a:r>
                <a:endParaRPr lang="en-US" sz="1600" dirty="0"/>
              </a:p>
            </p:txBody>
          </p:sp>
        </p:grpSp>
        <p:grpSp>
          <p:nvGrpSpPr>
            <p:cNvPr id="25" name="Group 24"/>
            <p:cNvGrpSpPr/>
            <p:nvPr/>
          </p:nvGrpSpPr>
          <p:grpSpPr>
            <a:xfrm>
              <a:off x="1910980" y="4109587"/>
              <a:ext cx="713189" cy="960708"/>
              <a:chOff x="1725211" y="4144692"/>
              <a:chExt cx="713189" cy="960708"/>
            </a:xfrm>
          </p:grpSpPr>
          <p:sp>
            <p:nvSpPr>
              <p:cNvPr id="44" name="Rectangle 43"/>
              <p:cNvSpPr/>
              <p:nvPr/>
            </p:nvSpPr>
            <p:spPr>
              <a:xfrm>
                <a:off x="1725211" y="41446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5" name="TextBox 44"/>
              <p:cNvSpPr txBox="1"/>
              <p:nvPr/>
            </p:nvSpPr>
            <p:spPr>
              <a:xfrm>
                <a:off x="1752600" y="4145474"/>
                <a:ext cx="607859" cy="338554"/>
              </a:xfrm>
              <a:prstGeom prst="rect">
                <a:avLst/>
              </a:prstGeom>
              <a:noFill/>
            </p:spPr>
            <p:txBody>
              <a:bodyPr wrap="none" rtlCol="0">
                <a:spAutoFit/>
              </a:bodyPr>
              <a:lstStyle/>
              <a:p>
                <a:r>
                  <a:rPr lang="en-US" sz="1600" dirty="0" smtClean="0"/>
                  <a:t>*.pdf</a:t>
                </a:r>
                <a:endParaRPr lang="en-US" sz="1600" dirty="0"/>
              </a:p>
            </p:txBody>
          </p:sp>
        </p:grpSp>
        <p:grpSp>
          <p:nvGrpSpPr>
            <p:cNvPr id="29" name="Group 28"/>
            <p:cNvGrpSpPr/>
            <p:nvPr/>
          </p:nvGrpSpPr>
          <p:grpSpPr>
            <a:xfrm>
              <a:off x="3682131" y="4109587"/>
              <a:ext cx="737469" cy="960708"/>
              <a:chOff x="3682131" y="4114800"/>
              <a:chExt cx="737469" cy="960708"/>
            </a:xfrm>
          </p:grpSpPr>
          <p:sp>
            <p:nvSpPr>
              <p:cNvPr id="42" name="Rectangle 41"/>
              <p:cNvSpPr/>
              <p:nvPr/>
            </p:nvSpPr>
            <p:spPr>
              <a:xfrm>
                <a:off x="3706411" y="4114800"/>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3" name="TextBox 42"/>
              <p:cNvSpPr txBox="1"/>
              <p:nvPr/>
            </p:nvSpPr>
            <p:spPr>
              <a:xfrm>
                <a:off x="3682131" y="4122072"/>
                <a:ext cx="697627" cy="338554"/>
              </a:xfrm>
              <a:prstGeom prst="rect">
                <a:avLst/>
              </a:prstGeom>
              <a:noFill/>
            </p:spPr>
            <p:txBody>
              <a:bodyPr wrap="none" rtlCol="0">
                <a:spAutoFit/>
              </a:bodyPr>
              <a:lstStyle/>
              <a:p>
                <a:r>
                  <a:rPr lang="en-US" sz="1600" dirty="0" smtClean="0"/>
                  <a:t>*.gzip</a:t>
                </a:r>
                <a:endParaRPr lang="en-US" sz="1600" dirty="0"/>
              </a:p>
            </p:txBody>
          </p:sp>
        </p:grpSp>
        <p:grpSp>
          <p:nvGrpSpPr>
            <p:cNvPr id="30" name="Group 29"/>
            <p:cNvGrpSpPr/>
            <p:nvPr/>
          </p:nvGrpSpPr>
          <p:grpSpPr>
            <a:xfrm>
              <a:off x="1447800" y="4667206"/>
              <a:ext cx="740229" cy="960708"/>
              <a:chOff x="1012371" y="4525692"/>
              <a:chExt cx="740229" cy="960708"/>
            </a:xfrm>
          </p:grpSpPr>
          <p:sp>
            <p:nvSpPr>
              <p:cNvPr id="40" name="Rectangle 39"/>
              <p:cNvSpPr/>
              <p:nvPr/>
            </p:nvSpPr>
            <p:spPr>
              <a:xfrm>
                <a:off x="1039411" y="45256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1" name="TextBox 40"/>
              <p:cNvSpPr txBox="1"/>
              <p:nvPr/>
            </p:nvSpPr>
            <p:spPr>
              <a:xfrm>
                <a:off x="1012371" y="4525692"/>
                <a:ext cx="708848" cy="338554"/>
              </a:xfrm>
              <a:prstGeom prst="rect">
                <a:avLst/>
              </a:prstGeom>
              <a:noFill/>
            </p:spPr>
            <p:txBody>
              <a:bodyPr wrap="none" rtlCol="0">
                <a:spAutoFit/>
              </a:bodyPr>
              <a:lstStyle/>
              <a:p>
                <a:r>
                  <a:rPr lang="en-US" sz="1600" dirty="0" smtClean="0"/>
                  <a:t>*.jpeg</a:t>
                </a:r>
                <a:endParaRPr lang="en-US" sz="1600" dirty="0"/>
              </a:p>
            </p:txBody>
          </p:sp>
        </p:grpSp>
        <p:grpSp>
          <p:nvGrpSpPr>
            <p:cNvPr id="31" name="Group 30"/>
            <p:cNvGrpSpPr/>
            <p:nvPr/>
          </p:nvGrpSpPr>
          <p:grpSpPr>
            <a:xfrm>
              <a:off x="533400" y="4667206"/>
              <a:ext cx="713189" cy="960708"/>
              <a:chOff x="152400" y="4601892"/>
              <a:chExt cx="713189" cy="960708"/>
            </a:xfrm>
          </p:grpSpPr>
          <p:sp>
            <p:nvSpPr>
              <p:cNvPr id="38" name="Rectangle 37"/>
              <p:cNvSpPr/>
              <p:nvPr/>
            </p:nvSpPr>
            <p:spPr>
              <a:xfrm>
                <a:off x="152400" y="46018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9" name="TextBox 38"/>
              <p:cNvSpPr txBox="1"/>
              <p:nvPr/>
            </p:nvSpPr>
            <p:spPr>
              <a:xfrm>
                <a:off x="217888" y="4607583"/>
                <a:ext cx="538930" cy="338554"/>
              </a:xfrm>
              <a:prstGeom prst="rect">
                <a:avLst/>
              </a:prstGeom>
              <a:noFill/>
            </p:spPr>
            <p:txBody>
              <a:bodyPr wrap="none" rtlCol="0">
                <a:spAutoFit/>
              </a:bodyPr>
              <a:lstStyle/>
              <a:p>
                <a:r>
                  <a:rPr lang="en-US" sz="1600" dirty="0" smtClean="0"/>
                  <a:t>*.gif</a:t>
                </a:r>
                <a:endParaRPr lang="en-US" sz="1600" dirty="0"/>
              </a:p>
            </p:txBody>
          </p:sp>
        </p:grpSp>
        <p:grpSp>
          <p:nvGrpSpPr>
            <p:cNvPr id="32" name="Group 31"/>
            <p:cNvGrpSpPr/>
            <p:nvPr/>
          </p:nvGrpSpPr>
          <p:grpSpPr>
            <a:xfrm>
              <a:off x="2438400" y="4667206"/>
              <a:ext cx="731605" cy="960708"/>
              <a:chOff x="2087795" y="4525692"/>
              <a:chExt cx="731605" cy="960708"/>
            </a:xfrm>
          </p:grpSpPr>
          <p:sp>
            <p:nvSpPr>
              <p:cNvPr id="36" name="Rectangle 35"/>
              <p:cNvSpPr/>
              <p:nvPr/>
            </p:nvSpPr>
            <p:spPr>
              <a:xfrm>
                <a:off x="2106211" y="45256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7" name="TextBox 36"/>
              <p:cNvSpPr txBox="1"/>
              <p:nvPr/>
            </p:nvSpPr>
            <p:spPr>
              <a:xfrm>
                <a:off x="2087795" y="4525692"/>
                <a:ext cx="663964" cy="338554"/>
              </a:xfrm>
              <a:prstGeom prst="rect">
                <a:avLst/>
              </a:prstGeom>
              <a:noFill/>
            </p:spPr>
            <p:txBody>
              <a:bodyPr wrap="none" rtlCol="0">
                <a:spAutoFit/>
              </a:bodyPr>
              <a:lstStyle/>
              <a:p>
                <a:r>
                  <a:rPr lang="en-US" sz="1600" dirty="0" smtClean="0"/>
                  <a:t>*.png</a:t>
                </a:r>
                <a:endParaRPr lang="en-US" sz="1600" dirty="0"/>
              </a:p>
            </p:txBody>
          </p:sp>
        </p:grpSp>
        <p:grpSp>
          <p:nvGrpSpPr>
            <p:cNvPr id="33" name="Group 32"/>
            <p:cNvGrpSpPr/>
            <p:nvPr/>
          </p:nvGrpSpPr>
          <p:grpSpPr>
            <a:xfrm>
              <a:off x="3352800" y="4667206"/>
              <a:ext cx="713189" cy="971594"/>
              <a:chOff x="3173011" y="4514806"/>
              <a:chExt cx="713189" cy="971594"/>
            </a:xfrm>
          </p:grpSpPr>
          <p:sp>
            <p:nvSpPr>
              <p:cNvPr id="34" name="Rectangle 33"/>
              <p:cNvSpPr/>
              <p:nvPr/>
            </p:nvSpPr>
            <p:spPr>
              <a:xfrm>
                <a:off x="3173011" y="4525692"/>
                <a:ext cx="713189" cy="960708"/>
              </a:xfrm>
              <a:prstGeom prst="rect">
                <a:avLst/>
              </a:prstGeom>
              <a:gradFill>
                <a:gsLst>
                  <a:gs pos="0">
                    <a:schemeClr val="bg2">
                      <a:lumMod val="90000"/>
                    </a:schemeClr>
                  </a:gs>
                  <a:gs pos="100000">
                    <a:schemeClr val="bg1">
                      <a:lumMod val="95000"/>
                    </a:schemeClr>
                  </a:gs>
                </a:gsLst>
                <a:lin ang="0" scaled="0"/>
              </a:gradFill>
              <a:ln w="635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5" name="TextBox 34"/>
              <p:cNvSpPr txBox="1"/>
              <p:nvPr/>
            </p:nvSpPr>
            <p:spPr>
              <a:xfrm>
                <a:off x="3175749" y="4514806"/>
                <a:ext cx="652743" cy="338554"/>
              </a:xfrm>
              <a:prstGeom prst="rect">
                <a:avLst/>
              </a:prstGeom>
              <a:noFill/>
            </p:spPr>
            <p:txBody>
              <a:bodyPr wrap="none" rtlCol="0">
                <a:spAutoFit/>
              </a:bodyPr>
              <a:lstStyle/>
              <a:p>
                <a:r>
                  <a:rPr lang="en-US" sz="1600" dirty="0" smtClean="0"/>
                  <a:t>*.doc</a:t>
                </a:r>
                <a:endParaRPr lang="en-US" sz="1600" dirty="0"/>
              </a:p>
            </p:txBody>
          </p:sp>
        </p:grpSp>
      </p:grpSp>
      <p:grpSp>
        <p:nvGrpSpPr>
          <p:cNvPr id="2" name="Group 1"/>
          <p:cNvGrpSpPr/>
          <p:nvPr/>
        </p:nvGrpSpPr>
        <p:grpSpPr>
          <a:xfrm>
            <a:off x="4897161" y="1371600"/>
            <a:ext cx="4018239" cy="2836605"/>
            <a:chOff x="4616577" y="1149674"/>
            <a:chExt cx="4298823" cy="3034678"/>
          </a:xfrm>
        </p:grpSpPr>
        <p:pic>
          <p:nvPicPr>
            <p:cNvPr id="1028" name="Picture 4" descr="C:\Users\cdjame\Documents\HAANA\CyberApp\Cox_FileRecognition_Smal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577" y="1371600"/>
              <a:ext cx="4298823" cy="281275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8060370" y="1152890"/>
              <a:ext cx="726926" cy="329268"/>
            </a:xfrm>
            <a:prstGeom prst="rect">
              <a:avLst/>
            </a:prstGeom>
            <a:solidFill>
              <a:schemeClr val="bg1"/>
            </a:solidFill>
          </p:spPr>
          <p:txBody>
            <a:bodyPr wrap="square" rtlCol="0">
              <a:spAutoFit/>
            </a:bodyPr>
            <a:lstStyle/>
            <a:p>
              <a:r>
                <a:rPr lang="en-US" sz="1400" dirty="0" smtClean="0">
                  <a:latin typeface="Arial" panose="020B0604020202020204" pitchFamily="34" charset="0"/>
                  <a:cs typeface="Arial" panose="020B0604020202020204" pitchFamily="34" charset="0"/>
                </a:rPr>
                <a:t>PSD</a:t>
              </a:r>
            </a:p>
          </p:txBody>
        </p:sp>
        <p:sp>
          <p:nvSpPr>
            <p:cNvPr id="53" name="TextBox 52"/>
            <p:cNvSpPr txBox="1"/>
            <p:nvPr/>
          </p:nvSpPr>
          <p:spPr>
            <a:xfrm>
              <a:off x="6358270" y="1149674"/>
              <a:ext cx="1210265" cy="329268"/>
            </a:xfrm>
            <a:prstGeom prst="rect">
              <a:avLst/>
            </a:prstGeom>
            <a:solidFill>
              <a:schemeClr val="bg1"/>
            </a:solidFill>
          </p:spPr>
          <p:txBody>
            <a:bodyPr wrap="square" rtlCol="0">
              <a:spAutoFit/>
            </a:bodyPr>
            <a:lstStyle/>
            <a:p>
              <a:r>
                <a:rPr lang="en-US" sz="1400" dirty="0" smtClean="0">
                  <a:latin typeface="Arial" panose="020B0604020202020204" pitchFamily="34" charset="0"/>
                  <a:cs typeface="Arial" panose="020B0604020202020204" pitchFamily="34" charset="0"/>
                </a:rPr>
                <a:t>Byte Value</a:t>
              </a:r>
            </a:p>
          </p:txBody>
        </p:sp>
        <p:sp>
          <p:nvSpPr>
            <p:cNvPr id="54" name="TextBox 53"/>
            <p:cNvSpPr txBox="1"/>
            <p:nvPr/>
          </p:nvSpPr>
          <p:spPr>
            <a:xfrm>
              <a:off x="4974075" y="1175192"/>
              <a:ext cx="1066799" cy="307777"/>
            </a:xfrm>
            <a:prstGeom prst="rect">
              <a:avLst/>
            </a:prstGeom>
            <a:solidFill>
              <a:schemeClr val="bg1"/>
            </a:solidFill>
          </p:spPr>
          <p:txBody>
            <a:bodyPr wrap="square" rtlCol="0">
              <a:spAutoFit/>
            </a:bodyPr>
            <a:lstStyle/>
            <a:p>
              <a:pPr algn="ctr"/>
              <a:r>
                <a:rPr lang="en-US" sz="1400" dirty="0" smtClean="0">
                  <a:latin typeface="Arial" panose="020B0604020202020204" pitchFamily="34" charset="0"/>
                  <a:cs typeface="Arial" panose="020B0604020202020204" pitchFamily="34" charset="0"/>
                </a:rPr>
                <a:t>Entropy</a:t>
              </a:r>
            </a:p>
          </p:txBody>
        </p:sp>
      </p:grpSp>
      <p:pic>
        <p:nvPicPr>
          <p:cNvPr id="55" name="Picture 2" descr="C:\Users\cdjame\Documents\Projects\HAANA\Logo\HAANA_LogoF.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37018400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21</a:t>
            </a:fld>
            <a:endParaRPr lang="en-US" dirty="0">
              <a:solidFill>
                <a:prstClr val="black"/>
              </a:solidFill>
              <a:latin typeface="Arial" panose="020B0604020202020204" pitchFamily="34" charset="0"/>
              <a:cs typeface="Arial" panose="020B0604020202020204" pitchFamily="34" charset="0"/>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sp>
        <p:nvSpPr>
          <p:cNvPr id="58" name="Down Arrow 57"/>
          <p:cNvSpPr/>
          <p:nvPr/>
        </p:nvSpPr>
        <p:spPr>
          <a:xfrm>
            <a:off x="2043707"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9" name="Down Arrow 58"/>
          <p:cNvSpPr/>
          <p:nvPr/>
        </p:nvSpPr>
        <p:spPr>
          <a:xfrm>
            <a:off x="4352567"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0" name="Down Arrow 59"/>
          <p:cNvSpPr/>
          <p:nvPr/>
        </p:nvSpPr>
        <p:spPr>
          <a:xfrm>
            <a:off x="6630947"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61" name="Rounded Rectangle 60"/>
          <p:cNvSpPr/>
          <p:nvPr/>
        </p:nvSpPr>
        <p:spPr>
          <a:xfrm>
            <a:off x="4028486" y="4373628"/>
            <a:ext cx="1066800" cy="4513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smtClean="0">
                <a:solidFill>
                  <a:prstClr val="black"/>
                </a:solidFill>
              </a:rPr>
              <a:t>Processing Units</a:t>
            </a:r>
            <a:endParaRPr lang="en-US" sz="1100" dirty="0">
              <a:solidFill>
                <a:prstClr val="black"/>
              </a:solidFill>
            </a:endParaRPr>
          </a:p>
        </p:txBody>
      </p:sp>
      <p:sp>
        <p:nvSpPr>
          <p:cNvPr id="62" name="Rounded Rectangle 61"/>
          <p:cNvSpPr/>
          <p:nvPr/>
        </p:nvSpPr>
        <p:spPr>
          <a:xfrm>
            <a:off x="1722315" y="4373628"/>
            <a:ext cx="1066800" cy="451366"/>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ReRAM Crossbar</a:t>
            </a:r>
          </a:p>
        </p:txBody>
      </p:sp>
      <p:sp>
        <p:nvSpPr>
          <p:cNvPr id="63" name="Rounded Rectangle 62"/>
          <p:cNvSpPr/>
          <p:nvPr/>
        </p:nvSpPr>
        <p:spPr>
          <a:xfrm>
            <a:off x="6206622" y="4373628"/>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Architecture</a:t>
            </a:r>
          </a:p>
        </p:txBody>
      </p:sp>
      <p:sp>
        <p:nvSpPr>
          <p:cNvPr id="64" name="Down Arrow 63"/>
          <p:cNvSpPr/>
          <p:nvPr/>
        </p:nvSpPr>
        <p:spPr>
          <a:xfrm>
            <a:off x="4440966" y="4876800"/>
            <a:ext cx="234152" cy="3702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5" name="Rounded Rectangle 64"/>
          <p:cNvSpPr/>
          <p:nvPr/>
        </p:nvSpPr>
        <p:spPr>
          <a:xfrm>
            <a:off x="4160715" y="5318571"/>
            <a:ext cx="813029"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FPGA</a:t>
            </a:r>
          </a:p>
        </p:txBody>
      </p:sp>
      <p:sp>
        <p:nvSpPr>
          <p:cNvPr id="66" name="Down Arrow 65"/>
          <p:cNvSpPr/>
          <p:nvPr/>
        </p:nvSpPr>
        <p:spPr>
          <a:xfrm rot="10800000">
            <a:off x="2142483" y="4876800"/>
            <a:ext cx="226464" cy="370267"/>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67" name="Rounded Rectangle 66"/>
          <p:cNvSpPr/>
          <p:nvPr/>
        </p:nvSpPr>
        <p:spPr>
          <a:xfrm>
            <a:off x="2292748" y="5318571"/>
            <a:ext cx="924017"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Device</a:t>
            </a:r>
          </a:p>
          <a:p>
            <a:pPr algn="ctr"/>
            <a:r>
              <a:rPr lang="en-US" sz="1100" dirty="0">
                <a:solidFill>
                  <a:prstClr val="black"/>
                </a:solidFill>
              </a:rPr>
              <a:t>Modeling</a:t>
            </a:r>
          </a:p>
        </p:txBody>
      </p:sp>
      <p:sp>
        <p:nvSpPr>
          <p:cNvPr id="68" name="Rounded Rectangle 67"/>
          <p:cNvSpPr/>
          <p:nvPr/>
        </p:nvSpPr>
        <p:spPr>
          <a:xfrm>
            <a:off x="1310457" y="53185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System</a:t>
            </a:r>
            <a:endParaRPr lang="en-US" sz="1100" dirty="0">
              <a:solidFill>
                <a:prstClr val="black"/>
              </a:solidFill>
            </a:endParaRPr>
          </a:p>
          <a:p>
            <a:pPr algn="ctr"/>
            <a:r>
              <a:rPr lang="en-US" sz="1100" dirty="0">
                <a:solidFill>
                  <a:prstClr val="black"/>
                </a:solidFill>
              </a:rPr>
              <a:t>Modeling</a:t>
            </a:r>
          </a:p>
        </p:txBody>
      </p:sp>
      <p:sp>
        <p:nvSpPr>
          <p:cNvPr id="69" name="Rounded Rectangle 68"/>
          <p:cNvSpPr/>
          <p:nvPr/>
        </p:nvSpPr>
        <p:spPr>
          <a:xfrm>
            <a:off x="1310457" y="57376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Materials Chemistry</a:t>
            </a:r>
            <a:endParaRPr lang="en-US" sz="1100" dirty="0">
              <a:solidFill>
                <a:prstClr val="black"/>
              </a:solidFill>
            </a:endParaRPr>
          </a:p>
        </p:txBody>
      </p:sp>
      <p:sp>
        <p:nvSpPr>
          <p:cNvPr id="70" name="Rounded Rectangle 69"/>
          <p:cNvSpPr/>
          <p:nvPr/>
        </p:nvSpPr>
        <p:spPr>
          <a:xfrm>
            <a:off x="2294396" y="5737671"/>
            <a:ext cx="919452"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Device Design</a:t>
            </a:r>
            <a:endParaRPr lang="en-US" sz="1100"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19" name="Down Arrow 118"/>
          <p:cNvSpPr/>
          <p:nvPr/>
        </p:nvSpPr>
        <p:spPr>
          <a:xfrm>
            <a:off x="6722040" y="4876800"/>
            <a:ext cx="226464" cy="3832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20" name="Rounded Rectangle 119"/>
          <p:cNvSpPr/>
          <p:nvPr/>
        </p:nvSpPr>
        <p:spPr>
          <a:xfrm>
            <a:off x="6206622" y="5318571"/>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Hybrid</a:t>
            </a:r>
          </a:p>
        </p:txBody>
      </p:sp>
      <p:sp>
        <p:nvSpPr>
          <p:cNvPr id="121" name="Down Arrow 120"/>
          <p:cNvSpPr/>
          <p:nvPr/>
        </p:nvSpPr>
        <p:spPr>
          <a:xfrm flipV="1">
            <a:off x="2248084"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22" name="Down Arrow 121"/>
          <p:cNvSpPr/>
          <p:nvPr/>
        </p:nvSpPr>
        <p:spPr>
          <a:xfrm flipV="1">
            <a:off x="4540556"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23" name="Down Arrow 122"/>
          <p:cNvSpPr/>
          <p:nvPr/>
        </p:nvSpPr>
        <p:spPr>
          <a:xfrm flipV="1">
            <a:off x="6831550"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45" name="Title 1"/>
          <p:cNvSpPr txBox="1">
            <a:spLocks/>
          </p:cNvSpPr>
          <p:nvPr/>
        </p:nvSpPr>
        <p:spPr bwMode="auto">
          <a:xfrm>
            <a:off x="145596" y="75125"/>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Dynamic learning applications in cyber data</a:t>
            </a:r>
            <a:endParaRPr lang="en-US" sz="2800" kern="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310457" y="2292172"/>
            <a:ext cx="6538143" cy="757924"/>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3247912" y="1335538"/>
            <a:ext cx="1292644" cy="645662"/>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2455648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002060"/>
                </a:solidFill>
                <a:latin typeface="+mj-lt"/>
              </a:rPr>
              <a:t>Tracking the Known: Bracketing Previously Identified Threats</a:t>
            </a:r>
            <a:endParaRPr lang="en-US" sz="2800" b="1" dirty="0">
              <a:solidFill>
                <a:srgbClr val="002060"/>
              </a:solidFill>
              <a:latin typeface="+mj-lt"/>
            </a:endParaRPr>
          </a:p>
        </p:txBody>
      </p:sp>
      <p:grpSp>
        <p:nvGrpSpPr>
          <p:cNvPr id="94" name="Group 93"/>
          <p:cNvGrpSpPr/>
          <p:nvPr/>
        </p:nvGrpSpPr>
        <p:grpSpPr>
          <a:xfrm>
            <a:off x="304800" y="1104900"/>
            <a:ext cx="8534400" cy="4648201"/>
            <a:chOff x="381000" y="1066800"/>
            <a:chExt cx="8534400" cy="4648201"/>
          </a:xfrm>
        </p:grpSpPr>
        <p:sp>
          <p:nvSpPr>
            <p:cNvPr id="48" name="Right Arrow 47"/>
            <p:cNvSpPr/>
            <p:nvPr/>
          </p:nvSpPr>
          <p:spPr>
            <a:xfrm rot="10800000">
              <a:off x="2362200" y="5029198"/>
              <a:ext cx="2581275" cy="4903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ounded Rectangle 48"/>
            <p:cNvSpPr/>
            <p:nvPr/>
          </p:nvSpPr>
          <p:spPr>
            <a:xfrm>
              <a:off x="6225933" y="2057400"/>
              <a:ext cx="1241667"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Adaptivity, temporal coding</a:t>
              </a:r>
            </a:p>
          </p:txBody>
        </p:sp>
        <p:cxnSp>
          <p:nvCxnSpPr>
            <p:cNvPr id="50" name="Straight Connector 49"/>
            <p:cNvCxnSpPr/>
            <p:nvPr/>
          </p:nvCxnSpPr>
          <p:spPr>
            <a:xfrm>
              <a:off x="533400" y="1828800"/>
              <a:ext cx="7924800" cy="0"/>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a:off x="533400" y="1600200"/>
              <a:ext cx="7924800" cy="0"/>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52" name="Elbow Connector 51"/>
            <p:cNvCxnSpPr>
              <a:stCxn id="65" idx="0"/>
              <a:endCxn id="60" idx="1"/>
            </p:cNvCxnSpPr>
            <p:nvPr/>
          </p:nvCxnSpPr>
          <p:spPr>
            <a:xfrm rot="5400000" flipH="1" flipV="1">
              <a:off x="2898046" y="2615715"/>
              <a:ext cx="1039440" cy="3635131"/>
            </a:xfrm>
            <a:prstGeom prst="bentConnector2">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3" name="Straight Arrow Connector 52"/>
            <p:cNvCxnSpPr>
              <a:stCxn id="58" idx="2"/>
            </p:cNvCxnSpPr>
            <p:nvPr/>
          </p:nvCxnSpPr>
          <p:spPr>
            <a:xfrm>
              <a:off x="1409701" y="3962400"/>
              <a:ext cx="0" cy="99060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4" name="Straight Arrow Connector 53"/>
            <p:cNvCxnSpPr>
              <a:stCxn id="58" idx="3"/>
            </p:cNvCxnSpPr>
            <p:nvPr/>
          </p:nvCxnSpPr>
          <p:spPr>
            <a:xfrm>
              <a:off x="1905001" y="3619500"/>
              <a:ext cx="3330331" cy="145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5" name="Rounded Rectangle 54"/>
            <p:cNvSpPr/>
            <p:nvPr/>
          </p:nvSpPr>
          <p:spPr>
            <a:xfrm>
              <a:off x="1219201" y="1524000"/>
              <a:ext cx="381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ounded Rectangle 55"/>
            <p:cNvSpPr/>
            <p:nvPr/>
          </p:nvSpPr>
          <p:spPr>
            <a:xfrm>
              <a:off x="914401" y="2057400"/>
              <a:ext cx="990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PCRE</a:t>
              </a:r>
            </a:p>
          </p:txBody>
        </p:sp>
        <p:cxnSp>
          <p:nvCxnSpPr>
            <p:cNvPr id="57" name="Straight Arrow Connector 56"/>
            <p:cNvCxnSpPr>
              <a:stCxn id="55" idx="2"/>
            </p:cNvCxnSpPr>
            <p:nvPr/>
          </p:nvCxnSpPr>
          <p:spPr>
            <a:xfrm>
              <a:off x="1409701" y="2819400"/>
              <a:ext cx="0" cy="990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8" name="Rounded Rectangle 57"/>
            <p:cNvSpPr/>
            <p:nvPr/>
          </p:nvSpPr>
          <p:spPr>
            <a:xfrm>
              <a:off x="914401" y="3276600"/>
              <a:ext cx="990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solidFill>
                    <a:prstClr val="white"/>
                  </a:solidFill>
                </a:rPr>
                <a:t>Known Bad</a:t>
              </a:r>
            </a:p>
          </p:txBody>
        </p:sp>
        <p:sp>
          <p:nvSpPr>
            <p:cNvPr id="59" name="Rounded Rectangle 58"/>
            <p:cNvSpPr/>
            <p:nvPr/>
          </p:nvSpPr>
          <p:spPr>
            <a:xfrm>
              <a:off x="4596903" y="2057400"/>
              <a:ext cx="1246113"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Unlabeled</a:t>
              </a:r>
            </a:p>
            <a:p>
              <a:pPr algn="ctr"/>
              <a:r>
                <a:rPr lang="en-US" sz="1600" dirty="0">
                  <a:solidFill>
                    <a:prstClr val="white"/>
                  </a:solidFill>
                </a:rPr>
                <a:t>Feature Extraction</a:t>
              </a:r>
            </a:p>
          </p:txBody>
        </p:sp>
        <p:sp>
          <p:nvSpPr>
            <p:cNvPr id="60" name="Rectangle 59"/>
            <p:cNvSpPr/>
            <p:nvPr/>
          </p:nvSpPr>
          <p:spPr>
            <a:xfrm>
              <a:off x="5235332" y="3505199"/>
              <a:ext cx="1622668" cy="816721"/>
            </a:xfrm>
            <a:prstGeom prst="rect">
              <a:avLst/>
            </a:prstGeom>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solidFill>
                    <a:prstClr val="white"/>
                  </a:solidFill>
                </a:rPr>
                <a:t>Hardware Accelerated Learning</a:t>
              </a:r>
            </a:p>
          </p:txBody>
        </p:sp>
        <p:sp>
          <p:nvSpPr>
            <p:cNvPr id="61" name="Down Arrow 60"/>
            <p:cNvSpPr/>
            <p:nvPr/>
          </p:nvSpPr>
          <p:spPr>
            <a:xfrm>
              <a:off x="5589420" y="1557754"/>
              <a:ext cx="892025" cy="194744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3609985" y="1226278"/>
              <a:ext cx="508473" cy="369332"/>
            </a:xfrm>
            <a:prstGeom prst="rect">
              <a:avLst/>
            </a:prstGeom>
            <a:noFill/>
          </p:spPr>
          <p:txBody>
            <a:bodyPr wrap="none" rtlCol="0">
              <a:spAutoFit/>
            </a:bodyPr>
            <a:lstStyle/>
            <a:p>
              <a:r>
                <a:rPr lang="en-US" dirty="0">
                  <a:solidFill>
                    <a:prstClr val="black"/>
                  </a:solidFill>
                </a:rPr>
                <a:t>S(t)</a:t>
              </a:r>
            </a:p>
          </p:txBody>
        </p:sp>
        <p:sp>
          <p:nvSpPr>
            <p:cNvPr id="63" name="Rectangle 62"/>
            <p:cNvSpPr/>
            <p:nvPr/>
          </p:nvSpPr>
          <p:spPr>
            <a:xfrm>
              <a:off x="4754954" y="4735552"/>
              <a:ext cx="2611394" cy="331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Candidate Threats</a:t>
              </a:r>
            </a:p>
          </p:txBody>
        </p:sp>
        <p:sp>
          <p:nvSpPr>
            <p:cNvPr id="64" name="Rectangle 63"/>
            <p:cNvSpPr/>
            <p:nvPr/>
          </p:nvSpPr>
          <p:spPr>
            <a:xfrm>
              <a:off x="4854333" y="5105400"/>
              <a:ext cx="2362200" cy="342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Candidate PCRE Rules</a:t>
              </a:r>
            </a:p>
          </p:txBody>
        </p:sp>
        <p:sp>
          <p:nvSpPr>
            <p:cNvPr id="65" name="Rounded Rectangle 64"/>
            <p:cNvSpPr/>
            <p:nvPr/>
          </p:nvSpPr>
          <p:spPr>
            <a:xfrm>
              <a:off x="838201" y="4953000"/>
              <a:ext cx="1524000" cy="7620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solidFill>
                    <a:prstClr val="white"/>
                  </a:solidFill>
                </a:rPr>
                <a:t>Validation</a:t>
              </a:r>
            </a:p>
          </p:txBody>
        </p:sp>
        <p:sp>
          <p:nvSpPr>
            <p:cNvPr id="66" name="Rounded Rectangle 65"/>
            <p:cNvSpPr/>
            <p:nvPr/>
          </p:nvSpPr>
          <p:spPr>
            <a:xfrm>
              <a:off x="7658100" y="3050917"/>
              <a:ext cx="1257300" cy="114008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solidFill>
                    <a:prstClr val="black"/>
                  </a:solidFill>
                </a:rPr>
                <a:t>Historical Bulk Collect</a:t>
              </a:r>
            </a:p>
          </p:txBody>
        </p:sp>
        <p:sp>
          <p:nvSpPr>
            <p:cNvPr id="67" name="Down Arrow 66"/>
            <p:cNvSpPr/>
            <p:nvPr/>
          </p:nvSpPr>
          <p:spPr>
            <a:xfrm>
              <a:off x="8115300" y="1872734"/>
              <a:ext cx="304800" cy="115037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cxnSp>
          <p:nvCxnSpPr>
            <p:cNvPr id="68" name="Elbow Connector 67"/>
            <p:cNvCxnSpPr>
              <a:stCxn id="66" idx="2"/>
              <a:endCxn id="65" idx="2"/>
            </p:cNvCxnSpPr>
            <p:nvPr/>
          </p:nvCxnSpPr>
          <p:spPr>
            <a:xfrm rot="5400000">
              <a:off x="4181476" y="1609726"/>
              <a:ext cx="1524000" cy="6686549"/>
            </a:xfrm>
            <a:prstGeom prst="bentConnector3">
              <a:avLst>
                <a:gd name="adj1" fmla="val 115000"/>
              </a:avLst>
            </a:prstGeom>
            <a:ln>
              <a:tailEnd type="arrow"/>
            </a:ln>
          </p:spPr>
          <p:style>
            <a:lnRef idx="3">
              <a:schemeClr val="dk1"/>
            </a:lnRef>
            <a:fillRef idx="0">
              <a:schemeClr val="dk1"/>
            </a:fillRef>
            <a:effectRef idx="2">
              <a:schemeClr val="dk1"/>
            </a:effectRef>
            <a:fontRef idx="minor">
              <a:schemeClr val="tx1"/>
            </a:fontRef>
          </p:style>
        </p:cxnSp>
        <p:cxnSp>
          <p:nvCxnSpPr>
            <p:cNvPr id="69" name="Elbow Connector 68"/>
            <p:cNvCxnSpPr>
              <a:stCxn id="65" idx="1"/>
              <a:endCxn id="56" idx="1"/>
            </p:cNvCxnSpPr>
            <p:nvPr/>
          </p:nvCxnSpPr>
          <p:spPr>
            <a:xfrm rot="10800000" flipH="1">
              <a:off x="838201" y="2362200"/>
              <a:ext cx="76200" cy="2971800"/>
            </a:xfrm>
            <a:prstGeom prst="bentConnector3">
              <a:avLst>
                <a:gd name="adj1" fmla="val -300000"/>
              </a:avLst>
            </a:prstGeom>
            <a:ln>
              <a:tailEnd type="arrow"/>
            </a:ln>
          </p:spPr>
          <p:style>
            <a:lnRef idx="3">
              <a:schemeClr val="accent4"/>
            </a:lnRef>
            <a:fillRef idx="0">
              <a:schemeClr val="accent4"/>
            </a:fillRef>
            <a:effectRef idx="2">
              <a:schemeClr val="accent4"/>
            </a:effectRef>
            <a:fontRef idx="minor">
              <a:schemeClr val="tx1"/>
            </a:fontRef>
          </p:style>
        </p:cxnSp>
        <p:grpSp>
          <p:nvGrpSpPr>
            <p:cNvPr id="70" name="Group 69"/>
            <p:cNvGrpSpPr/>
            <p:nvPr/>
          </p:nvGrpSpPr>
          <p:grpSpPr>
            <a:xfrm>
              <a:off x="2041072" y="1967480"/>
              <a:ext cx="1124924" cy="1146149"/>
              <a:chOff x="2367117" y="1298549"/>
              <a:chExt cx="2019300" cy="2057400"/>
            </a:xfrm>
          </p:grpSpPr>
          <p:sp>
            <p:nvSpPr>
              <p:cNvPr id="71" name="Rectangle 70"/>
              <p:cNvSpPr/>
              <p:nvPr/>
            </p:nvSpPr>
            <p:spPr>
              <a:xfrm>
                <a:off x="2367117" y="1298549"/>
                <a:ext cx="1752600" cy="2057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endParaRPr>
              </a:p>
            </p:txBody>
          </p:sp>
          <p:sp>
            <p:nvSpPr>
              <p:cNvPr id="72" name="Freeform 71"/>
              <p:cNvSpPr/>
              <p:nvPr/>
            </p:nvSpPr>
            <p:spPr>
              <a:xfrm>
                <a:off x="2460523" y="1458323"/>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prstClr val="black"/>
                  </a:solidFill>
                </a:endParaRPr>
              </a:p>
            </p:txBody>
          </p:sp>
          <p:sp>
            <p:nvSpPr>
              <p:cNvPr id="73" name="Freeform 72"/>
              <p:cNvSpPr/>
              <p:nvPr/>
            </p:nvSpPr>
            <p:spPr>
              <a:xfrm>
                <a:off x="2460523" y="1728460"/>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prstClr val="black"/>
                  </a:solidFill>
                </a:endParaRPr>
              </a:p>
            </p:txBody>
          </p:sp>
          <p:sp>
            <p:nvSpPr>
              <p:cNvPr id="74" name="Freeform 73"/>
              <p:cNvSpPr/>
              <p:nvPr/>
            </p:nvSpPr>
            <p:spPr>
              <a:xfrm>
                <a:off x="2460523" y="1984349"/>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prstClr val="black"/>
                  </a:solidFill>
                </a:endParaRPr>
              </a:p>
            </p:txBody>
          </p:sp>
          <p:sp>
            <p:nvSpPr>
              <p:cNvPr id="75" name="Freeform 74"/>
              <p:cNvSpPr/>
              <p:nvPr/>
            </p:nvSpPr>
            <p:spPr>
              <a:xfrm>
                <a:off x="2460523" y="2241091"/>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Freeform 75"/>
              <p:cNvSpPr/>
              <p:nvPr/>
            </p:nvSpPr>
            <p:spPr>
              <a:xfrm>
                <a:off x="2460522" y="2441549"/>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Freeform 76"/>
              <p:cNvSpPr/>
              <p:nvPr/>
            </p:nvSpPr>
            <p:spPr>
              <a:xfrm>
                <a:off x="2460522" y="2670149"/>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77"/>
              <p:cNvSpPr/>
              <p:nvPr/>
            </p:nvSpPr>
            <p:spPr>
              <a:xfrm>
                <a:off x="2460522" y="2898749"/>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78"/>
              <p:cNvSpPr/>
              <p:nvPr/>
            </p:nvSpPr>
            <p:spPr>
              <a:xfrm>
                <a:off x="2460522" y="3127349"/>
                <a:ext cx="1489645" cy="103489"/>
              </a:xfrm>
              <a:custGeom>
                <a:avLst/>
                <a:gdLst>
                  <a:gd name="connsiteX0" fmla="*/ 0 w 1489645"/>
                  <a:gd name="connsiteY0" fmla="*/ 0 h 103489"/>
                  <a:gd name="connsiteX1" fmla="*/ 117988 w 1489645"/>
                  <a:gd name="connsiteY1" fmla="*/ 58994 h 103489"/>
                  <a:gd name="connsiteX2" fmla="*/ 162233 w 1489645"/>
                  <a:gd name="connsiteY2" fmla="*/ 29497 h 103489"/>
                  <a:gd name="connsiteX3" fmla="*/ 176981 w 1489645"/>
                  <a:gd name="connsiteY3" fmla="*/ 73742 h 103489"/>
                  <a:gd name="connsiteX4" fmla="*/ 280220 w 1489645"/>
                  <a:gd name="connsiteY4" fmla="*/ 58994 h 103489"/>
                  <a:gd name="connsiteX5" fmla="*/ 324465 w 1489645"/>
                  <a:gd name="connsiteY5" fmla="*/ 103239 h 103489"/>
                  <a:gd name="connsiteX6" fmla="*/ 412955 w 1489645"/>
                  <a:gd name="connsiteY6" fmla="*/ 73742 h 103489"/>
                  <a:gd name="connsiteX7" fmla="*/ 457200 w 1489645"/>
                  <a:gd name="connsiteY7" fmla="*/ 88491 h 103489"/>
                  <a:gd name="connsiteX8" fmla="*/ 545691 w 1489645"/>
                  <a:gd name="connsiteY8" fmla="*/ 58994 h 103489"/>
                  <a:gd name="connsiteX9" fmla="*/ 634181 w 1489645"/>
                  <a:gd name="connsiteY9" fmla="*/ 73742 h 103489"/>
                  <a:gd name="connsiteX10" fmla="*/ 678426 w 1489645"/>
                  <a:gd name="connsiteY10" fmla="*/ 88491 h 103489"/>
                  <a:gd name="connsiteX11" fmla="*/ 737420 w 1489645"/>
                  <a:gd name="connsiteY11" fmla="*/ 103239 h 103489"/>
                  <a:gd name="connsiteX12" fmla="*/ 796413 w 1489645"/>
                  <a:gd name="connsiteY12" fmla="*/ 88491 h 103489"/>
                  <a:gd name="connsiteX13" fmla="*/ 840659 w 1489645"/>
                  <a:gd name="connsiteY13" fmla="*/ 58994 h 103489"/>
                  <a:gd name="connsiteX14" fmla="*/ 1032388 w 1489645"/>
                  <a:gd name="connsiteY14" fmla="*/ 73742 h 103489"/>
                  <a:gd name="connsiteX15" fmla="*/ 1224117 w 1489645"/>
                  <a:gd name="connsiteY15" fmla="*/ 103239 h 103489"/>
                  <a:gd name="connsiteX16" fmla="*/ 1283110 w 1489645"/>
                  <a:gd name="connsiteY16" fmla="*/ 88491 h 103489"/>
                  <a:gd name="connsiteX17" fmla="*/ 1312607 w 1489645"/>
                  <a:gd name="connsiteY17" fmla="*/ 44245 h 103489"/>
                  <a:gd name="connsiteX18" fmla="*/ 1415846 w 1489645"/>
                  <a:gd name="connsiteY18" fmla="*/ 44245 h 103489"/>
                  <a:gd name="connsiteX19" fmla="*/ 1489588 w 1489645"/>
                  <a:gd name="connsiteY19" fmla="*/ 73742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9645" h="103489">
                    <a:moveTo>
                      <a:pt x="0" y="0"/>
                    </a:moveTo>
                    <a:cubicBezTo>
                      <a:pt x="1163" y="698"/>
                      <a:pt x="93140" y="63135"/>
                      <a:pt x="117988" y="58994"/>
                    </a:cubicBezTo>
                    <a:cubicBezTo>
                      <a:pt x="135472" y="56080"/>
                      <a:pt x="147485" y="39329"/>
                      <a:pt x="162233" y="29497"/>
                    </a:cubicBezTo>
                    <a:cubicBezTo>
                      <a:pt x="167149" y="44245"/>
                      <a:pt x="165988" y="62749"/>
                      <a:pt x="176981" y="73742"/>
                    </a:cubicBezTo>
                    <a:cubicBezTo>
                      <a:pt x="213149" y="109911"/>
                      <a:pt x="248240" y="74984"/>
                      <a:pt x="280220" y="58994"/>
                    </a:cubicBezTo>
                    <a:cubicBezTo>
                      <a:pt x="294968" y="73742"/>
                      <a:pt x="303735" y="100936"/>
                      <a:pt x="324465" y="103239"/>
                    </a:cubicBezTo>
                    <a:cubicBezTo>
                      <a:pt x="355367" y="106672"/>
                      <a:pt x="412955" y="73742"/>
                      <a:pt x="412955" y="73742"/>
                    </a:cubicBezTo>
                    <a:cubicBezTo>
                      <a:pt x="427703" y="78658"/>
                      <a:pt x="441749" y="90208"/>
                      <a:pt x="457200" y="88491"/>
                    </a:cubicBezTo>
                    <a:cubicBezTo>
                      <a:pt x="488102" y="85058"/>
                      <a:pt x="545691" y="58994"/>
                      <a:pt x="545691" y="58994"/>
                    </a:cubicBezTo>
                    <a:cubicBezTo>
                      <a:pt x="575188" y="63910"/>
                      <a:pt x="604990" y="67255"/>
                      <a:pt x="634181" y="73742"/>
                    </a:cubicBezTo>
                    <a:cubicBezTo>
                      <a:pt x="649357" y="77114"/>
                      <a:pt x="663478" y="84220"/>
                      <a:pt x="678426" y="88491"/>
                    </a:cubicBezTo>
                    <a:cubicBezTo>
                      <a:pt x="697916" y="94060"/>
                      <a:pt x="717755" y="98323"/>
                      <a:pt x="737420" y="103239"/>
                    </a:cubicBezTo>
                    <a:cubicBezTo>
                      <a:pt x="757084" y="98323"/>
                      <a:pt x="777782" y="96476"/>
                      <a:pt x="796413" y="88491"/>
                    </a:cubicBezTo>
                    <a:cubicBezTo>
                      <a:pt x="812705" y="81509"/>
                      <a:pt x="822968" y="60100"/>
                      <a:pt x="840659" y="58994"/>
                    </a:cubicBezTo>
                    <a:cubicBezTo>
                      <a:pt x="904633" y="54995"/>
                      <a:pt x="968478" y="68826"/>
                      <a:pt x="1032388" y="73742"/>
                    </a:cubicBezTo>
                    <a:cubicBezTo>
                      <a:pt x="1088530" y="84971"/>
                      <a:pt x="1170536" y="103239"/>
                      <a:pt x="1224117" y="103239"/>
                    </a:cubicBezTo>
                    <a:cubicBezTo>
                      <a:pt x="1244387" y="103239"/>
                      <a:pt x="1263446" y="93407"/>
                      <a:pt x="1283110" y="88491"/>
                    </a:cubicBezTo>
                    <a:cubicBezTo>
                      <a:pt x="1292942" y="73742"/>
                      <a:pt x="1298766" y="55318"/>
                      <a:pt x="1312607" y="44245"/>
                    </a:cubicBezTo>
                    <a:cubicBezTo>
                      <a:pt x="1348647" y="15413"/>
                      <a:pt x="1377541" y="35733"/>
                      <a:pt x="1415846" y="44245"/>
                    </a:cubicBezTo>
                    <a:cubicBezTo>
                      <a:pt x="1494409" y="61703"/>
                      <a:pt x="1489588" y="33584"/>
                      <a:pt x="1489588" y="73742"/>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ight Brace 79"/>
              <p:cNvSpPr/>
              <p:nvPr/>
            </p:nvSpPr>
            <p:spPr>
              <a:xfrm>
                <a:off x="4157817" y="1359688"/>
                <a:ext cx="228600" cy="737544"/>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endParaRPr>
              </a:p>
            </p:txBody>
          </p:sp>
          <p:sp>
            <p:nvSpPr>
              <p:cNvPr id="81" name="Right Brace 80"/>
              <p:cNvSpPr/>
              <p:nvPr/>
            </p:nvSpPr>
            <p:spPr>
              <a:xfrm>
                <a:off x="4157817" y="2212949"/>
                <a:ext cx="228600" cy="11430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endParaRPr>
              </a:p>
            </p:txBody>
          </p:sp>
        </p:grpSp>
        <p:sp>
          <p:nvSpPr>
            <p:cNvPr id="82" name="Rectangle 81"/>
            <p:cNvSpPr/>
            <p:nvPr/>
          </p:nvSpPr>
          <p:spPr>
            <a:xfrm>
              <a:off x="3211023" y="2473563"/>
              <a:ext cx="1460681" cy="646331"/>
            </a:xfrm>
            <a:prstGeom prst="rect">
              <a:avLst/>
            </a:prstGeom>
          </p:spPr>
          <p:txBody>
            <a:bodyPr wrap="square">
              <a:spAutoFit/>
            </a:bodyPr>
            <a:lstStyle/>
            <a:p>
              <a:r>
                <a:rPr lang="en-US" sz="1200" dirty="0">
                  <a:solidFill>
                    <a:prstClr val="black"/>
                  </a:solidFill>
                </a:rPr>
                <a:t>Potential, unknown signatures</a:t>
              </a:r>
            </a:p>
          </p:txBody>
        </p:sp>
        <p:sp>
          <p:nvSpPr>
            <p:cNvPr id="83" name="Rectangle 82"/>
            <p:cNvSpPr/>
            <p:nvPr/>
          </p:nvSpPr>
          <p:spPr>
            <a:xfrm>
              <a:off x="3211023" y="1978869"/>
              <a:ext cx="1056177" cy="461665"/>
            </a:xfrm>
            <a:prstGeom prst="rect">
              <a:avLst/>
            </a:prstGeom>
          </p:spPr>
          <p:txBody>
            <a:bodyPr wrap="square">
              <a:spAutoFit/>
            </a:bodyPr>
            <a:lstStyle/>
            <a:p>
              <a:r>
                <a:rPr lang="en-US" sz="1200" dirty="0">
                  <a:solidFill>
                    <a:prstClr val="black"/>
                  </a:solidFill>
                </a:rPr>
                <a:t>known </a:t>
              </a:r>
            </a:p>
            <a:p>
              <a:r>
                <a:rPr lang="en-US" sz="1200" dirty="0">
                  <a:solidFill>
                    <a:prstClr val="black"/>
                  </a:solidFill>
                </a:rPr>
                <a:t>rules</a:t>
              </a:r>
            </a:p>
          </p:txBody>
        </p:sp>
        <p:sp>
          <p:nvSpPr>
            <p:cNvPr id="84" name="Down Arrow 83"/>
            <p:cNvSpPr/>
            <p:nvPr/>
          </p:nvSpPr>
          <p:spPr>
            <a:xfrm>
              <a:off x="5867400" y="4343400"/>
              <a:ext cx="381000" cy="392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5" name="Group 84"/>
            <p:cNvGrpSpPr/>
            <p:nvPr/>
          </p:nvGrpSpPr>
          <p:grpSpPr>
            <a:xfrm>
              <a:off x="381000" y="1066800"/>
              <a:ext cx="2057400" cy="3124200"/>
              <a:chOff x="381000" y="838200"/>
              <a:chExt cx="2057400" cy="3124200"/>
            </a:xfrm>
          </p:grpSpPr>
          <p:sp>
            <p:nvSpPr>
              <p:cNvPr id="86" name="Rectangle 85"/>
              <p:cNvSpPr/>
              <p:nvPr/>
            </p:nvSpPr>
            <p:spPr>
              <a:xfrm>
                <a:off x="381000" y="1182344"/>
                <a:ext cx="2057400" cy="2780056"/>
              </a:xfrm>
              <a:prstGeom prst="rect">
                <a:avLst/>
              </a:prstGeom>
              <a:solidFill>
                <a:schemeClr val="accent1">
                  <a:alpha val="2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381000" y="838200"/>
                <a:ext cx="2057400" cy="338554"/>
              </a:xfrm>
              <a:prstGeom prst="rect">
                <a:avLst/>
              </a:prstGeom>
            </p:spPr>
            <p:txBody>
              <a:bodyPr wrap="square">
                <a:spAutoFit/>
              </a:bodyPr>
              <a:lstStyle/>
              <a:p>
                <a:r>
                  <a:rPr lang="en-US" sz="1600" dirty="0" smtClean="0">
                    <a:solidFill>
                      <a:srgbClr val="820F00"/>
                    </a:solidFill>
                  </a:rPr>
                  <a:t>Architecture Core</a:t>
                </a:r>
                <a:endParaRPr lang="en-US" sz="1600" dirty="0">
                  <a:solidFill>
                    <a:srgbClr val="820F00"/>
                  </a:solidFill>
                </a:endParaRPr>
              </a:p>
            </p:txBody>
          </p:sp>
        </p:grpSp>
        <p:grpSp>
          <p:nvGrpSpPr>
            <p:cNvPr id="88" name="Group 87"/>
            <p:cNvGrpSpPr/>
            <p:nvPr/>
          </p:nvGrpSpPr>
          <p:grpSpPr>
            <a:xfrm>
              <a:off x="4477512" y="1219200"/>
              <a:ext cx="3144012" cy="1981200"/>
              <a:chOff x="4495800" y="762000"/>
              <a:chExt cx="2057400" cy="1981200"/>
            </a:xfrm>
          </p:grpSpPr>
          <p:sp>
            <p:nvSpPr>
              <p:cNvPr id="89" name="Rectangle 88"/>
              <p:cNvSpPr/>
              <p:nvPr/>
            </p:nvSpPr>
            <p:spPr>
              <a:xfrm>
                <a:off x="4495800" y="1182344"/>
                <a:ext cx="2057400" cy="1560856"/>
              </a:xfrm>
              <a:prstGeom prst="rect">
                <a:avLst/>
              </a:prstGeom>
              <a:solidFill>
                <a:schemeClr val="accent1">
                  <a:alpha val="2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4876800" y="762000"/>
                <a:ext cx="1295400" cy="338554"/>
              </a:xfrm>
              <a:prstGeom prst="rect">
                <a:avLst/>
              </a:prstGeom>
            </p:spPr>
            <p:txBody>
              <a:bodyPr wrap="square">
                <a:spAutoFit/>
              </a:bodyPr>
              <a:lstStyle/>
              <a:p>
                <a:r>
                  <a:rPr lang="en-US" sz="1600" dirty="0">
                    <a:solidFill>
                      <a:srgbClr val="820F00"/>
                    </a:solidFill>
                  </a:rPr>
                  <a:t>Algorithms Core</a:t>
                </a:r>
              </a:p>
            </p:txBody>
          </p:sp>
        </p:grpSp>
        <p:grpSp>
          <p:nvGrpSpPr>
            <p:cNvPr id="91" name="Group 90"/>
            <p:cNvGrpSpPr/>
            <p:nvPr/>
          </p:nvGrpSpPr>
          <p:grpSpPr>
            <a:xfrm>
              <a:off x="3352800" y="3397956"/>
              <a:ext cx="3733800" cy="1345775"/>
              <a:chOff x="2819400" y="3086100"/>
              <a:chExt cx="3733800" cy="1345775"/>
            </a:xfrm>
          </p:grpSpPr>
          <p:sp>
            <p:nvSpPr>
              <p:cNvPr id="92" name="Rectangle 91"/>
              <p:cNvSpPr/>
              <p:nvPr/>
            </p:nvSpPr>
            <p:spPr>
              <a:xfrm>
                <a:off x="4495800" y="3086100"/>
                <a:ext cx="2057400" cy="1028700"/>
              </a:xfrm>
              <a:prstGeom prst="rect">
                <a:avLst/>
              </a:prstGeom>
              <a:solidFill>
                <a:schemeClr val="accent1">
                  <a:alpha val="2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2819400" y="4093321"/>
                <a:ext cx="2438400" cy="338554"/>
              </a:xfrm>
              <a:prstGeom prst="rect">
                <a:avLst/>
              </a:prstGeom>
            </p:spPr>
            <p:txBody>
              <a:bodyPr wrap="square">
                <a:spAutoFit/>
              </a:bodyPr>
              <a:lstStyle/>
              <a:p>
                <a:r>
                  <a:rPr lang="en-US" sz="1600" dirty="0">
                    <a:solidFill>
                      <a:srgbClr val="820F00"/>
                    </a:solidFill>
                  </a:rPr>
                  <a:t>Learning Hardware Core</a:t>
                </a:r>
              </a:p>
            </p:txBody>
          </p:sp>
        </p:grpSp>
      </p:grpSp>
      <p:pic>
        <p:nvPicPr>
          <p:cNvPr id="95"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7971960" y="75125"/>
            <a:ext cx="1067380" cy="1372675"/>
          </a:xfrm>
          <a:prstGeom prst="rect">
            <a:avLst/>
          </a:prstGeom>
          <a:noFill/>
          <a:extLst>
            <a:ext uri="{909E8E84-426E-40DD-AFC4-6F175D3DCCD1}">
              <a14:hiddenFill xmlns:a14="http://schemas.microsoft.com/office/drawing/2010/main">
                <a:solidFill>
                  <a:srgbClr val="FFFFFF"/>
                </a:solidFill>
              </a14:hiddenFill>
            </a:ext>
          </a:extLst>
        </p:spPr>
      </p:pic>
      <p:sp>
        <p:nvSpPr>
          <p:cNvPr id="97" name="Slide Number Placeholder 4"/>
          <p:cNvSpPr txBox="1">
            <a:spLocks/>
          </p:cNvSpPr>
          <p:nvPr/>
        </p:nvSpPr>
        <p:spPr bwMode="auto">
          <a:xfrm>
            <a:off x="8447896" y="6562725"/>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8</a:t>
            </a:r>
          </a:p>
        </p:txBody>
      </p:sp>
      <p:pic>
        <p:nvPicPr>
          <p:cNvPr id="98"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99" name="Picture 98" descr="LRL 144dp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810" y="6161183"/>
            <a:ext cx="701590" cy="692480"/>
          </a:xfrm>
          <a:prstGeom prst="rect">
            <a:avLst/>
          </a:prstGeom>
        </p:spPr>
      </p:pic>
    </p:spTree>
    <p:extLst>
      <p:ext uri="{BB962C8B-B14F-4D97-AF65-F5344CB8AC3E}">
        <p14:creationId xmlns:p14="http://schemas.microsoft.com/office/powerpoint/2010/main" val="1604665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j-lt"/>
              </a:rPr>
              <a:t>Accelerate PCRE processing with </a:t>
            </a:r>
            <a:br>
              <a:rPr lang="en-US" sz="2800" dirty="0" smtClean="0">
                <a:latin typeface="+mj-lt"/>
              </a:rPr>
            </a:br>
            <a:r>
              <a:rPr lang="en-US" sz="2800" dirty="0" smtClean="0">
                <a:latin typeface="+mj-lt"/>
              </a:rPr>
              <a:t>Temporal Processing Unit (TPU)</a:t>
            </a:r>
            <a:endParaRPr lang="en-US" sz="2800" dirty="0">
              <a:latin typeface="+mj-lt"/>
            </a:endParaRPr>
          </a:p>
        </p:txBody>
      </p:sp>
      <p:sp>
        <p:nvSpPr>
          <p:cNvPr id="3" name="Content Placeholder 2"/>
          <p:cNvSpPr>
            <a:spLocks noGrp="1"/>
          </p:cNvSpPr>
          <p:nvPr>
            <p:ph idx="1"/>
          </p:nvPr>
        </p:nvSpPr>
        <p:spPr/>
        <p:txBody>
          <a:bodyPr/>
          <a:lstStyle/>
          <a:p>
            <a:r>
              <a:rPr lang="en-US" dirty="0" smtClean="0"/>
              <a:t>Collaboration with Lewis Rhodes Labs (LRL)</a:t>
            </a:r>
          </a:p>
          <a:p>
            <a:r>
              <a:rPr lang="en-US" dirty="0" smtClean="0"/>
              <a:t>Patented neural inspired architecture for temporal processing</a:t>
            </a:r>
            <a:endParaRPr lang="en-US" dirty="0"/>
          </a:p>
        </p:txBody>
      </p:sp>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rPr>
              <a:pPr/>
              <a:t>23</a:t>
            </a:fld>
            <a:endParaRPr lang="en-US" dirty="0">
              <a:solidFill>
                <a:prstClr val="black"/>
              </a:solidFill>
            </a:endParaRPr>
          </a:p>
        </p:txBody>
      </p:sp>
      <p:pic>
        <p:nvPicPr>
          <p:cNvPr id="5" name="Picture 4" descr="LRL 144dp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76199"/>
            <a:ext cx="853990" cy="842901"/>
          </a:xfrm>
          <a:prstGeom prst="rect">
            <a:avLst/>
          </a:prstGeom>
        </p:spPr>
      </p:pic>
      <p:pic>
        <p:nvPicPr>
          <p:cNvPr id="7"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grpSp>
        <p:nvGrpSpPr>
          <p:cNvPr id="85" name="Group 84"/>
          <p:cNvGrpSpPr/>
          <p:nvPr/>
        </p:nvGrpSpPr>
        <p:grpSpPr>
          <a:xfrm>
            <a:off x="712499" y="2362200"/>
            <a:ext cx="7635948" cy="3761776"/>
            <a:chOff x="712499" y="1427343"/>
            <a:chExt cx="7762356" cy="4544233"/>
          </a:xfrm>
        </p:grpSpPr>
        <p:cxnSp>
          <p:nvCxnSpPr>
            <p:cNvPr id="8" name="Straight Arrow Connector 7"/>
            <p:cNvCxnSpPr>
              <a:stCxn id="11" idx="3"/>
              <a:endCxn id="49" idx="1"/>
            </p:cNvCxnSpPr>
            <p:nvPr/>
          </p:nvCxnSpPr>
          <p:spPr>
            <a:xfrm flipV="1">
              <a:off x="2839749" y="2380327"/>
              <a:ext cx="972530" cy="32748"/>
            </a:xfrm>
            <a:prstGeom prst="straightConnector1">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412800" y="1498335"/>
              <a:ext cx="2018198" cy="1747319"/>
            </a:xfrm>
            <a:prstGeom prst="roundRect">
              <a:avLst/>
            </a:prstGeom>
            <a:solidFill>
              <a:schemeClr val="accent5">
                <a:lumMod val="75000"/>
              </a:schemeClr>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smtClean="0"/>
                <a:t>Policy</a:t>
              </a:r>
            </a:p>
            <a:p>
              <a:pPr algn="ctr"/>
              <a:r>
                <a:rPr lang="en-US" dirty="0" smtClean="0"/>
                <a:t>Recognition:</a:t>
              </a:r>
            </a:p>
            <a:p>
              <a:pPr algn="ctr"/>
              <a:r>
                <a:rPr lang="en-US" dirty="0" smtClean="0"/>
                <a:t>Find </a:t>
              </a:r>
              <a:r>
                <a:rPr lang="en-US" b="1" dirty="0" err="1" smtClean="0"/>
                <a:t>Ex</a:t>
              </a:r>
              <a:r>
                <a:rPr lang="en-US" b="1" baseline="-25000" dirty="0" err="1" smtClean="0"/>
                <a:t>n</a:t>
              </a:r>
              <a:r>
                <a:rPr lang="en-US" dirty="0" smtClean="0"/>
                <a:t>, n&gt;&gt;1</a:t>
              </a:r>
            </a:p>
            <a:p>
              <a:pPr algn="ctr"/>
              <a:r>
                <a:rPr lang="en-US" dirty="0" smtClean="0"/>
                <a:t>Behavioral:</a:t>
              </a:r>
            </a:p>
            <a:p>
              <a:pPr algn="ctr"/>
              <a:r>
                <a:rPr lang="en-US" dirty="0" smtClean="0"/>
                <a:t>Find </a:t>
              </a:r>
              <a:r>
                <a:rPr lang="en-US" b="1" dirty="0" smtClean="0"/>
                <a:t>!</a:t>
              </a:r>
              <a:r>
                <a:rPr lang="en-US" b="1" dirty="0" err="1" smtClean="0"/>
                <a:t>Ex</a:t>
              </a:r>
              <a:r>
                <a:rPr lang="en-US" b="1" baseline="-25000" dirty="0" err="1" smtClean="0"/>
                <a:t>n</a:t>
              </a:r>
              <a:r>
                <a:rPr lang="en-US" dirty="0" smtClean="0"/>
                <a:t>, n&gt;&gt;1</a:t>
              </a:r>
              <a:endParaRPr lang="en-US" dirty="0"/>
            </a:p>
          </p:txBody>
        </p:sp>
        <p:cxnSp>
          <p:nvCxnSpPr>
            <p:cNvPr id="10" name="Straight Arrow Connector 9"/>
            <p:cNvCxnSpPr>
              <a:stCxn id="9" idx="1"/>
              <a:endCxn id="49" idx="3"/>
            </p:cNvCxnSpPr>
            <p:nvPr/>
          </p:nvCxnSpPr>
          <p:spPr>
            <a:xfrm flipH="1">
              <a:off x="5921138" y="2371995"/>
              <a:ext cx="491662" cy="8332"/>
            </a:xfrm>
            <a:prstGeom prst="straightConnector1">
              <a:avLst/>
            </a:prstGeom>
            <a:ln w="38100">
              <a:solidFill>
                <a:srgbClr val="0070C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TextBox 53"/>
            <p:cNvSpPr txBox="1"/>
            <p:nvPr/>
          </p:nvSpPr>
          <p:spPr>
            <a:xfrm>
              <a:off x="712499" y="2022690"/>
              <a:ext cx="2127250" cy="780769"/>
            </a:xfrm>
            <a:prstGeom prst="rect">
              <a:avLst/>
            </a:prstGeom>
            <a:solidFill>
              <a:schemeClr val="accent3">
                <a:lumMod val="60000"/>
                <a:lumOff val="40000"/>
              </a:schemeClr>
            </a:solidFill>
            <a:ln w="12700">
              <a:solidFill>
                <a:schemeClr val="tx1"/>
              </a:solidFill>
            </a:ln>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(Un)Structured </a:t>
              </a:r>
            </a:p>
            <a:p>
              <a:pPr algn="ctr"/>
              <a:r>
                <a:rPr lang="en-US" b="1" dirty="0" smtClean="0"/>
                <a:t>Input Stream(s)</a:t>
              </a:r>
            </a:p>
          </p:txBody>
        </p:sp>
        <p:sp>
          <p:nvSpPr>
            <p:cNvPr id="12" name="TextBox 38"/>
            <p:cNvSpPr txBox="1"/>
            <p:nvPr/>
          </p:nvSpPr>
          <p:spPr>
            <a:xfrm>
              <a:off x="5024650" y="3730886"/>
              <a:ext cx="982938" cy="446154"/>
            </a:xfrm>
            <a:prstGeom prst="rect">
              <a:avLst/>
            </a:prstGeom>
            <a:solidFill>
              <a:schemeClr val="accent3">
                <a:lumMod val="75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Stream</a:t>
              </a:r>
              <a:endParaRPr lang="en-US" b="1" dirty="0">
                <a:solidFill>
                  <a:schemeClr val="bg1"/>
                </a:solidFill>
              </a:endParaRPr>
            </a:p>
          </p:txBody>
        </p:sp>
        <p:grpSp>
          <p:nvGrpSpPr>
            <p:cNvPr id="13" name="Group 12"/>
            <p:cNvGrpSpPr/>
            <p:nvPr/>
          </p:nvGrpSpPr>
          <p:grpSpPr>
            <a:xfrm>
              <a:off x="2243917" y="5193358"/>
              <a:ext cx="613309" cy="207900"/>
              <a:chOff x="7061703" y="3938588"/>
              <a:chExt cx="704661" cy="325925"/>
            </a:xfrm>
          </p:grpSpPr>
          <p:sp>
            <p:nvSpPr>
              <p:cNvPr id="83" name="Isosceles Triangle 82"/>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4" name="Isosceles Triangle 83"/>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4" name="Group 13"/>
            <p:cNvGrpSpPr/>
            <p:nvPr/>
          </p:nvGrpSpPr>
          <p:grpSpPr>
            <a:xfrm>
              <a:off x="1097012" y="5193358"/>
              <a:ext cx="613309" cy="207900"/>
              <a:chOff x="7061703" y="3938588"/>
              <a:chExt cx="704661" cy="325925"/>
            </a:xfrm>
          </p:grpSpPr>
          <p:sp>
            <p:nvSpPr>
              <p:cNvPr id="81" name="Isosceles Triangle 80"/>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2" name="Isosceles Triangle 81"/>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5" name="Group 14"/>
            <p:cNvGrpSpPr/>
            <p:nvPr/>
          </p:nvGrpSpPr>
          <p:grpSpPr>
            <a:xfrm>
              <a:off x="3642547" y="5193358"/>
              <a:ext cx="613309" cy="207900"/>
              <a:chOff x="7061703" y="3938588"/>
              <a:chExt cx="704661" cy="325925"/>
            </a:xfrm>
          </p:grpSpPr>
          <p:sp>
            <p:nvSpPr>
              <p:cNvPr id="79" name="Isosceles Triangle 78"/>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0" name="Isosceles Triangle 79"/>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6" name="Group 15"/>
            <p:cNvGrpSpPr/>
            <p:nvPr/>
          </p:nvGrpSpPr>
          <p:grpSpPr>
            <a:xfrm>
              <a:off x="4983341" y="5193358"/>
              <a:ext cx="613309" cy="207900"/>
              <a:chOff x="7061703" y="3938588"/>
              <a:chExt cx="704661" cy="325925"/>
            </a:xfrm>
          </p:grpSpPr>
          <p:sp>
            <p:nvSpPr>
              <p:cNvPr id="77" name="Isosceles Triangle 76"/>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8" name="Isosceles Triangle 77"/>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7" name="Group 16"/>
            <p:cNvGrpSpPr/>
            <p:nvPr/>
          </p:nvGrpSpPr>
          <p:grpSpPr>
            <a:xfrm>
              <a:off x="7614645" y="5193358"/>
              <a:ext cx="613309" cy="207900"/>
              <a:chOff x="7061703" y="3938588"/>
              <a:chExt cx="704661" cy="325925"/>
            </a:xfrm>
          </p:grpSpPr>
          <p:sp>
            <p:nvSpPr>
              <p:cNvPr id="75" name="Isosceles Triangle 74"/>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6" name="Isosceles Triangle 75"/>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8" name="Group 17"/>
            <p:cNvGrpSpPr/>
            <p:nvPr/>
          </p:nvGrpSpPr>
          <p:grpSpPr>
            <a:xfrm>
              <a:off x="6262781" y="5193358"/>
              <a:ext cx="613309" cy="207900"/>
              <a:chOff x="7061703" y="3938588"/>
              <a:chExt cx="704661" cy="325925"/>
            </a:xfrm>
          </p:grpSpPr>
          <p:sp>
            <p:nvSpPr>
              <p:cNvPr id="73" name="Isosceles Triangle 72"/>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4" name="Isosceles Triangle 73"/>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19" name="Group 18"/>
            <p:cNvGrpSpPr/>
            <p:nvPr/>
          </p:nvGrpSpPr>
          <p:grpSpPr>
            <a:xfrm flipV="1">
              <a:off x="2243917" y="5038608"/>
              <a:ext cx="613309" cy="207900"/>
              <a:chOff x="7061703" y="3938588"/>
              <a:chExt cx="704661" cy="325925"/>
            </a:xfrm>
          </p:grpSpPr>
          <p:sp>
            <p:nvSpPr>
              <p:cNvPr id="71" name="Isosceles Triangle 70"/>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2" name="Isosceles Triangle 71"/>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20" name="Group 19"/>
            <p:cNvGrpSpPr/>
            <p:nvPr/>
          </p:nvGrpSpPr>
          <p:grpSpPr>
            <a:xfrm flipV="1">
              <a:off x="1097012" y="5038608"/>
              <a:ext cx="613309" cy="207900"/>
              <a:chOff x="7061703" y="3938588"/>
              <a:chExt cx="704661" cy="325925"/>
            </a:xfrm>
          </p:grpSpPr>
          <p:sp>
            <p:nvSpPr>
              <p:cNvPr id="69" name="Isosceles Triangle 68"/>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0" name="Isosceles Triangle 69"/>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21" name="Group 20"/>
            <p:cNvGrpSpPr/>
            <p:nvPr/>
          </p:nvGrpSpPr>
          <p:grpSpPr>
            <a:xfrm flipV="1">
              <a:off x="3642547" y="5038608"/>
              <a:ext cx="613309" cy="207900"/>
              <a:chOff x="7061703" y="3938588"/>
              <a:chExt cx="704661" cy="325925"/>
            </a:xfrm>
          </p:grpSpPr>
          <p:sp>
            <p:nvSpPr>
              <p:cNvPr id="67" name="Isosceles Triangle 66"/>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68" name="Isosceles Triangle 67"/>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22" name="Group 21"/>
            <p:cNvGrpSpPr/>
            <p:nvPr/>
          </p:nvGrpSpPr>
          <p:grpSpPr>
            <a:xfrm flipV="1">
              <a:off x="4983341" y="5038608"/>
              <a:ext cx="613309" cy="207900"/>
              <a:chOff x="7061703" y="3938588"/>
              <a:chExt cx="704661" cy="325925"/>
            </a:xfrm>
          </p:grpSpPr>
          <p:sp>
            <p:nvSpPr>
              <p:cNvPr id="65" name="Isosceles Triangle 64"/>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66" name="Isosceles Triangle 65"/>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23" name="Group 22"/>
            <p:cNvGrpSpPr/>
            <p:nvPr/>
          </p:nvGrpSpPr>
          <p:grpSpPr>
            <a:xfrm flipV="1">
              <a:off x="7614645" y="5038608"/>
              <a:ext cx="613309" cy="207900"/>
              <a:chOff x="7061703" y="3938588"/>
              <a:chExt cx="704661" cy="325925"/>
            </a:xfrm>
          </p:grpSpPr>
          <p:sp>
            <p:nvSpPr>
              <p:cNvPr id="63" name="Isosceles Triangle 62"/>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64" name="Isosceles Triangle 63"/>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grpSp>
          <p:nvGrpSpPr>
            <p:cNvPr id="24" name="Group 23"/>
            <p:cNvGrpSpPr/>
            <p:nvPr/>
          </p:nvGrpSpPr>
          <p:grpSpPr>
            <a:xfrm flipV="1">
              <a:off x="6262781" y="5038608"/>
              <a:ext cx="613309" cy="207900"/>
              <a:chOff x="7061703" y="3938588"/>
              <a:chExt cx="704661" cy="325925"/>
            </a:xfrm>
          </p:grpSpPr>
          <p:sp>
            <p:nvSpPr>
              <p:cNvPr id="61" name="Isosceles Triangle 60"/>
              <p:cNvSpPr/>
              <p:nvPr/>
            </p:nvSpPr>
            <p:spPr>
              <a:xfrm flipV="1">
                <a:off x="7061703"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62" name="Isosceles Triangle 61"/>
              <p:cNvSpPr/>
              <p:nvPr/>
            </p:nvSpPr>
            <p:spPr>
              <a:xfrm flipV="1">
                <a:off x="7558134" y="3938588"/>
                <a:ext cx="208230" cy="325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cxnSp>
          <p:nvCxnSpPr>
            <p:cNvPr id="25" name="Straight Arrow Connector 24"/>
            <p:cNvCxnSpPr>
              <a:stCxn id="81" idx="0"/>
            </p:cNvCxnSpPr>
            <p:nvPr/>
          </p:nvCxnSpPr>
          <p:spPr>
            <a:xfrm>
              <a:off x="1187640" y="5401258"/>
              <a:ext cx="0" cy="570318"/>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3" idx="0"/>
            </p:cNvCxnSpPr>
            <p:nvPr/>
          </p:nvCxnSpPr>
          <p:spPr>
            <a:xfrm>
              <a:off x="2334545" y="5401258"/>
              <a:ext cx="0" cy="570318"/>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0" idx="0"/>
            </p:cNvCxnSpPr>
            <p:nvPr/>
          </p:nvCxnSpPr>
          <p:spPr>
            <a:xfrm>
              <a:off x="4165250" y="5401258"/>
              <a:ext cx="0" cy="570318"/>
            </a:xfrm>
            <a:prstGeom prst="straightConnector1">
              <a:avLst/>
            </a:prstGeom>
            <a:ln w="57150">
              <a:solidFill>
                <a:srgbClr val="FFC0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7" idx="0"/>
            </p:cNvCxnSpPr>
            <p:nvPr/>
          </p:nvCxnSpPr>
          <p:spPr>
            <a:xfrm>
              <a:off x="5073969" y="5401258"/>
              <a:ext cx="0" cy="570318"/>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8" idx="0"/>
            </p:cNvCxnSpPr>
            <p:nvPr/>
          </p:nvCxnSpPr>
          <p:spPr>
            <a:xfrm>
              <a:off x="5506044" y="5401258"/>
              <a:ext cx="0" cy="570318"/>
            </a:xfrm>
            <a:prstGeom prst="straightConnector1">
              <a:avLst/>
            </a:prstGeom>
            <a:ln w="57150">
              <a:solidFill>
                <a:srgbClr val="FF00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3" idx="0"/>
            </p:cNvCxnSpPr>
            <p:nvPr/>
          </p:nvCxnSpPr>
          <p:spPr>
            <a:xfrm>
              <a:off x="6353409" y="5401258"/>
              <a:ext cx="0" cy="570318"/>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5" idx="0"/>
            </p:cNvCxnSpPr>
            <p:nvPr/>
          </p:nvCxnSpPr>
          <p:spPr>
            <a:xfrm>
              <a:off x="7705273" y="5401258"/>
              <a:ext cx="0" cy="570318"/>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6" idx="0"/>
            </p:cNvCxnSpPr>
            <p:nvPr/>
          </p:nvCxnSpPr>
          <p:spPr>
            <a:xfrm>
              <a:off x="8137348" y="5401258"/>
              <a:ext cx="0" cy="570318"/>
            </a:xfrm>
            <a:prstGeom prst="straightConnector1">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12" idx="0"/>
            </p:cNvCxnSpPr>
            <p:nvPr/>
          </p:nvCxnSpPr>
          <p:spPr>
            <a:xfrm>
              <a:off x="5502851" y="2822996"/>
              <a:ext cx="13269" cy="907890"/>
            </a:xfrm>
            <a:prstGeom prst="straightConnector1">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2" idx="2"/>
              <a:endCxn id="64" idx="0"/>
            </p:cNvCxnSpPr>
            <p:nvPr/>
          </p:nvCxnSpPr>
          <p:spPr>
            <a:xfrm rot="16200000" flipH="1">
              <a:off x="6395943" y="3297216"/>
              <a:ext cx="861569" cy="2621216"/>
            </a:xfrm>
            <a:prstGeom prst="bentConnector3">
              <a:avLst>
                <a:gd name="adj1" fmla="val 50000"/>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12" idx="2"/>
              <a:endCxn id="66" idx="0"/>
            </p:cNvCxnSpPr>
            <p:nvPr/>
          </p:nvCxnSpPr>
          <p:spPr>
            <a:xfrm rot="5400000">
              <a:off x="5080291" y="4602780"/>
              <a:ext cx="861569" cy="10088"/>
            </a:xfrm>
            <a:prstGeom prst="bentConnector3">
              <a:avLst>
                <a:gd name="adj1" fmla="val 50000"/>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hape 160"/>
            <p:cNvCxnSpPr>
              <a:stCxn id="12" idx="2"/>
              <a:endCxn id="68" idx="0"/>
            </p:cNvCxnSpPr>
            <p:nvPr/>
          </p:nvCxnSpPr>
          <p:spPr>
            <a:xfrm rot="5400000">
              <a:off x="4409895" y="3932384"/>
              <a:ext cx="861569" cy="1350882"/>
            </a:xfrm>
            <a:prstGeom prst="bentConnector3">
              <a:avLst>
                <a:gd name="adj1" fmla="val 50000"/>
              </a:avLst>
            </a:prstGeom>
            <a:ln w="101600">
              <a:solidFill>
                <a:srgbClr val="00FF00"/>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43" idx="2"/>
              <a:endCxn id="69" idx="0"/>
            </p:cNvCxnSpPr>
            <p:nvPr/>
          </p:nvCxnSpPr>
          <p:spPr>
            <a:xfrm rot="5400000">
              <a:off x="2008216" y="2773383"/>
              <a:ext cx="1444650" cy="3085801"/>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hape 167"/>
            <p:cNvCxnSpPr>
              <a:stCxn id="43" idx="2"/>
              <a:endCxn id="71" idx="0"/>
            </p:cNvCxnSpPr>
            <p:nvPr/>
          </p:nvCxnSpPr>
          <p:spPr>
            <a:xfrm rot="5400000">
              <a:off x="2581668" y="3346835"/>
              <a:ext cx="1444650" cy="1938896"/>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43" idx="2"/>
              <a:endCxn id="67" idx="0"/>
            </p:cNvCxnSpPr>
            <p:nvPr/>
          </p:nvCxnSpPr>
          <p:spPr>
            <a:xfrm rot="5400000">
              <a:off x="3280983" y="4046150"/>
              <a:ext cx="1444650" cy="540266"/>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43" idx="2"/>
              <a:endCxn id="65" idx="0"/>
            </p:cNvCxnSpPr>
            <p:nvPr/>
          </p:nvCxnSpPr>
          <p:spPr>
            <a:xfrm rot="16200000" flipH="1">
              <a:off x="3951380" y="3916019"/>
              <a:ext cx="1444650" cy="800528"/>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hape 174"/>
            <p:cNvCxnSpPr>
              <a:stCxn id="43" idx="2"/>
              <a:endCxn id="61" idx="0"/>
            </p:cNvCxnSpPr>
            <p:nvPr/>
          </p:nvCxnSpPr>
          <p:spPr>
            <a:xfrm rot="16200000" flipH="1">
              <a:off x="4591100" y="3276299"/>
              <a:ext cx="1444650" cy="2079968"/>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43" idx="2"/>
              <a:endCxn id="63" idx="0"/>
            </p:cNvCxnSpPr>
            <p:nvPr/>
          </p:nvCxnSpPr>
          <p:spPr>
            <a:xfrm rot="16200000" flipH="1">
              <a:off x="5267032" y="2600367"/>
              <a:ext cx="1444650" cy="3431832"/>
            </a:xfrm>
            <a:prstGeom prst="bentConnector3">
              <a:avLst>
                <a:gd name="adj1" fmla="val 50000"/>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038491" y="3378058"/>
              <a:ext cx="4699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44" name="Rectangle 43"/>
            <p:cNvSpPr/>
            <p:nvPr/>
          </p:nvSpPr>
          <p:spPr>
            <a:xfrm>
              <a:off x="4001608" y="3490439"/>
              <a:ext cx="733331" cy="307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cxnSp>
          <p:nvCxnSpPr>
            <p:cNvPr id="45" name="Straight Arrow Connector 44"/>
            <p:cNvCxnSpPr>
              <a:endCxn id="46" idx="0"/>
            </p:cNvCxnSpPr>
            <p:nvPr/>
          </p:nvCxnSpPr>
          <p:spPr>
            <a:xfrm flipH="1">
              <a:off x="4268909" y="2467009"/>
              <a:ext cx="14741" cy="1263490"/>
            </a:xfrm>
            <a:prstGeom prst="straightConnector1">
              <a:avLst/>
            </a:prstGeom>
            <a:ln w="28575">
              <a:solidFill>
                <a:srgbClr val="7030A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6" name="TextBox 37"/>
            <p:cNvSpPr txBox="1"/>
            <p:nvPr/>
          </p:nvSpPr>
          <p:spPr>
            <a:xfrm>
              <a:off x="3666631" y="3730499"/>
              <a:ext cx="1204556" cy="446154"/>
            </a:xfrm>
            <a:prstGeom prst="rect">
              <a:avLst/>
            </a:prstGeom>
            <a:solidFill>
              <a:schemeClr val="accent4">
                <a:lumMod val="75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schemeClr val="bg1"/>
                  </a:solidFill>
                </a:rPr>
                <a:t>Metadata</a:t>
              </a:r>
              <a:endParaRPr lang="en-US" b="1" dirty="0">
                <a:solidFill>
                  <a:schemeClr val="bg1"/>
                </a:solidFill>
              </a:endParaRPr>
            </a:p>
          </p:txBody>
        </p:sp>
        <p:sp>
          <p:nvSpPr>
            <p:cNvPr id="47" name="Isosceles Triangle 46"/>
            <p:cNvSpPr/>
            <p:nvPr/>
          </p:nvSpPr>
          <p:spPr>
            <a:xfrm>
              <a:off x="4612482" y="1448915"/>
              <a:ext cx="470780" cy="4526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48" name="Isosceles Triangle 47"/>
            <p:cNvSpPr/>
            <p:nvPr/>
          </p:nvSpPr>
          <p:spPr>
            <a:xfrm rot="10800000">
              <a:off x="4642692" y="2671762"/>
              <a:ext cx="433415" cy="4017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49" name="Rectangle 48"/>
            <p:cNvSpPr/>
            <p:nvPr/>
          </p:nvSpPr>
          <p:spPr>
            <a:xfrm>
              <a:off x="3812279" y="1451308"/>
              <a:ext cx="2108859" cy="1858038"/>
            </a:xfrm>
            <a:prstGeom prst="rect">
              <a:avLst/>
            </a:prstGeom>
            <a:solidFill>
              <a:srgbClr val="FFFF00"/>
            </a:solidFill>
            <a:ln w="127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pic>
          <p:nvPicPr>
            <p:cNvPr id="50" name="Picture 49" descr="C:\Users\David\AppData\Local\Microsoft\Windows\Temporary Internet Files\Content.Outlook\76SE3TDA\385 standing.png"/>
            <p:cNvPicPr>
              <a:picLocks noChangeAspect="1" noChangeArrowheads="1"/>
            </p:cNvPicPr>
            <p:nvPr/>
          </p:nvPicPr>
          <p:blipFill>
            <a:blip r:embed="rId5" cstate="print"/>
            <a:srcRect/>
            <a:stretch>
              <a:fillRect/>
            </a:stretch>
          </p:blipFill>
          <p:spPr bwMode="auto">
            <a:xfrm>
              <a:off x="3893190" y="1617432"/>
              <a:ext cx="1892180" cy="1441831"/>
            </a:xfrm>
            <a:prstGeom prst="rect">
              <a:avLst/>
            </a:prstGeom>
            <a:noFill/>
          </p:spPr>
        </p:pic>
        <p:sp>
          <p:nvSpPr>
            <p:cNvPr id="51" name="TextBox 61"/>
            <p:cNvSpPr txBox="1"/>
            <p:nvPr/>
          </p:nvSpPr>
          <p:spPr>
            <a:xfrm>
              <a:off x="4285033" y="1427343"/>
              <a:ext cx="1496244" cy="7064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t>Neuromorphic</a:t>
              </a:r>
            </a:p>
            <a:p>
              <a:pPr algn="ctr"/>
              <a:r>
                <a:rPr lang="en-US" sz="1600" dirty="0" smtClean="0"/>
                <a:t>Processor</a:t>
              </a:r>
              <a:endParaRPr lang="en-US" sz="1600" dirty="0"/>
            </a:p>
          </p:txBody>
        </p:sp>
        <p:sp>
          <p:nvSpPr>
            <p:cNvPr id="52" name="TextBox 62"/>
            <p:cNvSpPr txBox="1"/>
            <p:nvPr/>
          </p:nvSpPr>
          <p:spPr>
            <a:xfrm>
              <a:off x="5163550" y="2613300"/>
              <a:ext cx="650512" cy="4089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smtClean="0"/>
                <a:t>PCIe</a:t>
              </a:r>
              <a:endParaRPr lang="en-US" sz="1600" dirty="0"/>
            </a:p>
          </p:txBody>
        </p:sp>
        <p:sp>
          <p:nvSpPr>
            <p:cNvPr id="53" name="TextBox 36"/>
            <p:cNvSpPr txBox="1"/>
            <p:nvPr/>
          </p:nvSpPr>
          <p:spPr>
            <a:xfrm>
              <a:off x="3873710" y="2934631"/>
              <a:ext cx="1985106" cy="4089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t>Structured Output</a:t>
              </a:r>
              <a:endParaRPr lang="en-US" sz="1600" dirty="0"/>
            </a:p>
          </p:txBody>
        </p:sp>
        <p:sp>
          <p:nvSpPr>
            <p:cNvPr id="54" name="TextBox 41"/>
            <p:cNvSpPr txBox="1"/>
            <p:nvPr/>
          </p:nvSpPr>
          <p:spPr>
            <a:xfrm>
              <a:off x="4925071" y="5030548"/>
              <a:ext cx="761321" cy="446154"/>
            </a:xfrm>
            <a:prstGeom prst="rect">
              <a:avLst/>
            </a:prstGeom>
            <a:solidFill>
              <a:schemeClr val="accent2">
                <a:lumMod val="60000"/>
                <a:lumOff val="40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Filter</a:t>
              </a:r>
              <a:endParaRPr lang="en-US" b="1" dirty="0"/>
            </a:p>
          </p:txBody>
        </p:sp>
        <p:sp>
          <p:nvSpPr>
            <p:cNvPr id="55" name="TextBox 42"/>
            <p:cNvSpPr txBox="1"/>
            <p:nvPr/>
          </p:nvSpPr>
          <p:spPr>
            <a:xfrm>
              <a:off x="5902853" y="5030548"/>
              <a:ext cx="1334919" cy="446154"/>
            </a:xfrm>
            <a:prstGeom prst="rect">
              <a:avLst/>
            </a:prstGeom>
            <a:solidFill>
              <a:schemeClr val="bg2">
                <a:lumMod val="75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Prediction</a:t>
              </a:r>
              <a:endParaRPr lang="en-US" b="1" dirty="0"/>
            </a:p>
          </p:txBody>
        </p:sp>
        <p:sp>
          <p:nvSpPr>
            <p:cNvPr id="56" name="TextBox 43"/>
            <p:cNvSpPr txBox="1"/>
            <p:nvPr/>
          </p:nvSpPr>
          <p:spPr>
            <a:xfrm>
              <a:off x="2127552" y="5030548"/>
              <a:ext cx="865611" cy="446154"/>
            </a:xfrm>
            <a:prstGeom prst="rect">
              <a:avLst/>
            </a:prstGeom>
            <a:solidFill>
              <a:schemeClr val="accent3">
                <a:lumMod val="60000"/>
                <a:lumOff val="40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Match</a:t>
              </a:r>
              <a:endParaRPr lang="en-US" b="1" dirty="0"/>
            </a:p>
          </p:txBody>
        </p:sp>
        <p:sp>
          <p:nvSpPr>
            <p:cNvPr id="57" name="TextBox 44"/>
            <p:cNvSpPr txBox="1"/>
            <p:nvPr/>
          </p:nvSpPr>
          <p:spPr>
            <a:xfrm>
              <a:off x="805739" y="5030548"/>
              <a:ext cx="1191520" cy="446154"/>
            </a:xfrm>
            <a:prstGeom prst="rect">
              <a:avLst/>
            </a:prstGeom>
            <a:solidFill>
              <a:schemeClr val="accent5">
                <a:lumMod val="60000"/>
                <a:lumOff val="40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Behavior</a:t>
              </a:r>
              <a:endParaRPr lang="en-US" b="1" dirty="0"/>
            </a:p>
          </p:txBody>
        </p:sp>
        <p:sp>
          <p:nvSpPr>
            <p:cNvPr id="58" name="TextBox 45"/>
            <p:cNvSpPr txBox="1"/>
            <p:nvPr/>
          </p:nvSpPr>
          <p:spPr>
            <a:xfrm>
              <a:off x="7387626" y="5030548"/>
              <a:ext cx="1087229" cy="446154"/>
            </a:xfrm>
            <a:prstGeom prst="rect">
              <a:avLst/>
            </a:prstGeom>
            <a:solidFill>
              <a:srgbClr val="FFFF00"/>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Pipeline</a:t>
              </a:r>
            </a:p>
          </p:txBody>
        </p:sp>
        <p:cxnSp>
          <p:nvCxnSpPr>
            <p:cNvPr id="59" name="Straight Arrow Connector 58"/>
            <p:cNvCxnSpPr>
              <a:stCxn id="79" idx="0"/>
            </p:cNvCxnSpPr>
            <p:nvPr/>
          </p:nvCxnSpPr>
          <p:spPr>
            <a:xfrm>
              <a:off x="3733175" y="5401258"/>
              <a:ext cx="0" cy="570318"/>
            </a:xfrm>
            <a:prstGeom prst="straightConnector1">
              <a:avLst/>
            </a:prstGeom>
            <a:ln w="57150">
              <a:solidFill>
                <a:schemeClr val="accent2">
                  <a:lumMod val="75000"/>
                </a:schemeClr>
              </a:solidFill>
              <a:tailEnd type="stealth"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0" name="TextBox 40"/>
            <p:cNvSpPr txBox="1"/>
            <p:nvPr/>
          </p:nvSpPr>
          <p:spPr>
            <a:xfrm>
              <a:off x="3168713" y="5030548"/>
              <a:ext cx="1712972" cy="446154"/>
            </a:xfrm>
            <a:prstGeom prst="rect">
              <a:avLst/>
            </a:prstGeom>
            <a:solidFill>
              <a:schemeClr val="tx2">
                <a:lumMod val="40000"/>
                <a:lumOff val="60000"/>
              </a:schemeClr>
            </a:solidFill>
            <a:scene3d>
              <a:camera prst="orthographicFront"/>
              <a:lightRig rig="threePt" dir="t"/>
            </a:scene3d>
            <a:sp3d>
              <a:bevelT/>
            </a:sp3d>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Classification</a:t>
              </a:r>
              <a:endParaRPr lang="en-US" b="1" dirty="0"/>
            </a:p>
          </p:txBody>
        </p:sp>
      </p:grpSp>
    </p:spTree>
    <p:extLst>
      <p:ext uri="{BB962C8B-B14F-4D97-AF65-F5344CB8AC3E}">
        <p14:creationId xmlns:p14="http://schemas.microsoft.com/office/powerpoint/2010/main" val="591596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TPU Integration for PCRE Processing</a:t>
            </a:r>
            <a:endParaRPr lang="en-US" dirty="0"/>
          </a:p>
        </p:txBody>
      </p:sp>
      <p:sp>
        <p:nvSpPr>
          <p:cNvPr id="3" name="Content Placeholder 2"/>
          <p:cNvSpPr>
            <a:spLocks noGrp="1"/>
          </p:cNvSpPr>
          <p:nvPr>
            <p:ph idx="1"/>
          </p:nvPr>
        </p:nvSpPr>
        <p:spPr/>
        <p:txBody>
          <a:bodyPr/>
          <a:lstStyle/>
          <a:p>
            <a:r>
              <a:rPr lang="en-US" dirty="0" smtClean="0"/>
              <a:t>API for usability</a:t>
            </a:r>
          </a:p>
          <a:p>
            <a:pPr lvl="1"/>
            <a:r>
              <a:rPr lang="en-US" dirty="0" smtClean="0"/>
              <a:t>Hide complexity so no neural knowledge required by practitioners</a:t>
            </a:r>
          </a:p>
          <a:p>
            <a:pPr lvl="1"/>
            <a:r>
              <a:rPr lang="en-US" dirty="0" smtClean="0"/>
              <a:t>Waterslide is an </a:t>
            </a:r>
            <a:r>
              <a:rPr lang="en-US" dirty="0" err="1" smtClean="0"/>
              <a:t>opensource</a:t>
            </a:r>
            <a:r>
              <a:rPr lang="en-US" dirty="0" smtClean="0"/>
              <a:t> highly optimized stream processing code</a:t>
            </a:r>
          </a:p>
          <a:p>
            <a:pPr lvl="2"/>
            <a:r>
              <a:rPr lang="en-US" dirty="0" smtClean="0"/>
              <a:t>Hear all about this from Karl Anderson tomorrow</a:t>
            </a:r>
          </a:p>
          <a:p>
            <a:pPr lvl="2"/>
            <a:r>
              <a:rPr lang="en-US" b="1" dirty="0" smtClean="0"/>
              <a:t>Seamlessly integrated TPU API in a mater of weeks</a:t>
            </a:r>
          </a:p>
          <a:p>
            <a:r>
              <a:rPr lang="en-US" dirty="0" smtClean="0"/>
              <a:t>Significant PCRE performance improvement </a:t>
            </a:r>
          </a:p>
          <a:p>
            <a:pPr lvl="1"/>
            <a:r>
              <a:rPr lang="en-US" b="1" dirty="0" smtClean="0"/>
              <a:t>Demonstrated 1000X Ops/Watt gain </a:t>
            </a:r>
          </a:p>
          <a:p>
            <a:pPr lvl="1"/>
            <a:r>
              <a:rPr lang="en-US" dirty="0" smtClean="0"/>
              <a:t>David </a:t>
            </a:r>
            <a:r>
              <a:rPr lang="en-US" dirty="0"/>
              <a:t>Follett will tell the rest of the story </a:t>
            </a:r>
            <a:r>
              <a:rPr lang="en-US" dirty="0" smtClean="0"/>
              <a:t>tomorrow </a:t>
            </a:r>
          </a:p>
          <a:p>
            <a:r>
              <a:rPr lang="en-US" dirty="0" smtClean="0"/>
              <a:t>Seamlessly integrated in the Tracking the Known testbed</a:t>
            </a:r>
          </a:p>
          <a:p>
            <a:r>
              <a:rPr lang="en-US" dirty="0" smtClean="0"/>
              <a:t>TPU product “Neuromorphic Cyber Microscope” is an R&amp;D100 finalist in 3 categories</a:t>
            </a: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rPr>
              <a:pPr/>
              <a:t>24</a:t>
            </a:fld>
            <a:endParaRPr lang="en-US" dirty="0">
              <a:solidFill>
                <a:prstClr val="black"/>
              </a:solidFill>
            </a:endParaRPr>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6" name="Picture 5" descr="LRL 144dp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76199"/>
            <a:ext cx="853990" cy="842901"/>
          </a:xfrm>
          <a:prstGeom prst="rect">
            <a:avLst/>
          </a:prstGeom>
        </p:spPr>
      </p:pic>
    </p:spTree>
    <p:extLst>
      <p:ext uri="{BB962C8B-B14F-4D97-AF65-F5344CB8AC3E}">
        <p14:creationId xmlns:p14="http://schemas.microsoft.com/office/powerpoint/2010/main" val="3492904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mn-lt"/>
              </a:rPr>
              <a:t>Spiking Temporal Processing Unit (STPU)</a:t>
            </a:r>
            <a:endParaRPr lang="en-US" sz="2800" dirty="0">
              <a:latin typeface="+mn-lt"/>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976435"/>
            <a:ext cx="9753600" cy="5490663"/>
          </a:xfrm>
        </p:spPr>
      </p:pic>
      <p:sp>
        <p:nvSpPr>
          <p:cNvPr id="4" name="Slide Number Placeholder 3"/>
          <p:cNvSpPr>
            <a:spLocks noGrp="1"/>
          </p:cNvSpPr>
          <p:nvPr>
            <p:ph type="sldNum" sz="quarter" idx="12"/>
          </p:nvPr>
        </p:nvSpPr>
        <p:spPr/>
        <p:txBody>
          <a:bodyPr/>
          <a:lstStyle/>
          <a:p>
            <a:fld id="{B0ACC64A-9049-4066-BF25-413795197C84}" type="slidenum">
              <a:rPr lang="en-US" smtClean="0"/>
              <a:t>25</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52400" y="5741002"/>
                <a:ext cx="4971874" cy="7260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𝑚</m:t>
                          </m:r>
                        </m:sub>
                        <m:sup>
                          <m:r>
                            <a:rPr lang="en-US" b="0" i="1" smtClean="0">
                              <a:latin typeface="Cambria Math" panose="02040503050406030204" pitchFamily="18" charset="0"/>
                            </a:rPr>
                            <m:t>𝑛</m:t>
                          </m:r>
                        </m:sup>
                      </m:sSubSup>
                      <m:r>
                        <a:rPr lang="en-US" b="0" i="1" smtClean="0">
                          <a:latin typeface="Cambria Math" panose="02040503050406030204" pitchFamily="18" charset="0"/>
                        </a:rPr>
                        <m:t>=</m:t>
                      </m:r>
                      <m:sSubSup>
                        <m:sSubSupPr>
                          <m:ctrlPr>
                            <a:rPr lang="en-US" i="1">
                              <a:latin typeface="Cambria Math"/>
                            </a:rPr>
                          </m:ctrlPr>
                        </m:sSubSupPr>
                        <m:e>
                          <m:r>
                            <a:rPr lang="en-US" b="0" i="1" smtClean="0">
                              <a:latin typeface="Cambria Math" panose="02040503050406030204" pitchFamily="18" charset="0"/>
                            </a:rPr>
                            <m:t>𝑣</m:t>
                          </m:r>
                        </m:e>
                        <m:sub>
                          <m:r>
                            <a:rPr lang="en-US" i="1">
                              <a:latin typeface="Cambria Math" panose="02040503050406030204" pitchFamily="18" charset="0"/>
                            </a:rPr>
                            <m:t>𝑚</m:t>
                          </m:r>
                        </m:sub>
                        <m:sup>
                          <m:r>
                            <a:rPr lang="en-US" i="1">
                              <a:latin typeface="Cambria Math" panose="02040503050406030204" pitchFamily="18" charset="0"/>
                            </a:rPr>
                            <m:t>𝑛</m:t>
                          </m:r>
                          <m:r>
                            <a:rPr lang="en-US" b="0" i="1" smtClean="0">
                              <a:latin typeface="Cambria Math" panose="02040503050406030204" pitchFamily="18" charset="0"/>
                            </a:rPr>
                            <m:t>−1</m:t>
                          </m:r>
                        </m:sup>
                      </m:sSubSup>
                      <m:r>
                        <a:rPr lang="en-US" b="0" i="1" smtClean="0">
                          <a:latin typeface="Cambria Math" panose="02040503050406030204" pitchFamily="18" charset="0"/>
                        </a:rPr>
                        <m:t> −</m:t>
                      </m:r>
                      <m:f>
                        <m:fPr>
                          <m:ctrlPr>
                            <a:rPr lang="en-US" b="0" i="1" smtClean="0">
                              <a:latin typeface="Cambria Math"/>
                            </a:rPr>
                          </m:ctrlPr>
                        </m:fPr>
                        <m:num>
                          <m:sSubSup>
                            <m:sSubSupPr>
                              <m:ctrlPr>
                                <a:rPr lang="en-US" i="1">
                                  <a:latin typeface="Cambria Math"/>
                                </a:rPr>
                              </m:ctrlPr>
                            </m:sSubSupPr>
                            <m:e>
                              <m:r>
                                <a:rPr lang="en-US" b="0" i="1" smtClean="0">
                                  <a:latin typeface="Cambria Math" panose="02040503050406030204" pitchFamily="18" charset="0"/>
                                </a:rPr>
                                <m:t>𝑣</m:t>
                              </m:r>
                            </m:e>
                            <m:sub>
                              <m:r>
                                <a:rPr lang="en-US" i="1">
                                  <a:latin typeface="Cambria Math" panose="02040503050406030204" pitchFamily="18" charset="0"/>
                                </a:rPr>
                                <m:t>𝑚</m:t>
                              </m:r>
                            </m:sub>
                            <m:sup>
                              <m:r>
                                <a:rPr lang="en-US" i="1">
                                  <a:latin typeface="Cambria Math" panose="02040503050406030204" pitchFamily="18" charset="0"/>
                                </a:rPr>
                                <m:t>𝑛</m:t>
                              </m:r>
                              <m:r>
                                <a:rPr lang="en-US" b="0" i="1" smtClean="0">
                                  <a:latin typeface="Cambria Math" panose="02040503050406030204" pitchFamily="18" charset="0"/>
                                </a:rPr>
                                <m:t>−1</m:t>
                              </m:r>
                            </m:sup>
                          </m:sSubSup>
                        </m:num>
                        <m:den>
                          <m:sSub>
                            <m:sSubPr>
                              <m:ctrlPr>
                                <a:rPr lang="en-US" b="0" i="1" smtClean="0">
                                  <a:latin typeface="Cambria Math"/>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𝑚</m:t>
                              </m:r>
                            </m:sub>
                          </m:sSub>
                        </m:den>
                      </m:f>
                      <m:r>
                        <a:rPr lang="en-US" b="0" i="1" smtClean="0">
                          <a:latin typeface="Cambria Math" panose="02040503050406030204" pitchFamily="18" charset="0"/>
                        </a:rPr>
                        <m:t>+</m:t>
                      </m:r>
                      <m:nary>
                        <m:naryPr>
                          <m:chr m:val="∑"/>
                          <m:supHide m:val="on"/>
                          <m:ctrlPr>
                            <a:rPr lang="en-US" b="0" i="1" smtClean="0">
                              <a:latin typeface="Cambria Math"/>
                            </a:rPr>
                          </m:ctrlPr>
                        </m:naryPr>
                        <m:sub>
                          <m:r>
                            <m:rPr>
                              <m:brk m:alnAt="7"/>
                            </m:rPr>
                            <a:rPr lang="en-US" b="0" i="1" smtClean="0">
                              <a:latin typeface="Cambria Math" panose="02040503050406030204" pitchFamily="18" charset="0"/>
                            </a:rPr>
                            <m:t>𝑖</m:t>
                          </m:r>
                        </m:sub>
                        <m:sup/>
                        <m:e>
                          <m:nary>
                            <m:naryPr>
                              <m:chr m:val="∑"/>
                              <m:supHide m:val="on"/>
                              <m:ctrlPr>
                                <a:rPr lang="en-US" b="0" i="1" smtClean="0">
                                  <a:latin typeface="Cambria Math"/>
                                </a:rPr>
                              </m:ctrlPr>
                            </m:naryPr>
                            <m:sub>
                              <m:r>
                                <m:rPr>
                                  <m:brk m:alnAt="7"/>
                                </m:rPr>
                                <a:rPr lang="en-US" b="0" i="1" smtClean="0">
                                  <a:latin typeface="Cambria Math" panose="02040503050406030204" pitchFamily="18" charset="0"/>
                                </a:rPr>
                                <m:t>𝑗</m:t>
                              </m:r>
                            </m:sub>
                            <m:sup/>
                            <m:e>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𝑚𝑖</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𝑖𝑗</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𝑑</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e>
                          </m:nary>
                        </m:e>
                      </m:nary>
                      <m:r>
                        <a:rPr lang="en-US" b="0" i="1" smtClean="0">
                          <a:latin typeface="Cambria Math" panose="02040503050406030204" pitchFamily="18" charset="0"/>
                        </a:rPr>
                        <m:t> </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2400" y="5741002"/>
                <a:ext cx="4971874" cy="726096"/>
              </a:xfrm>
              <a:prstGeom prst="rect">
                <a:avLst/>
              </a:prstGeom>
              <a:blipFill>
                <a:blip r:embed="rId4"/>
                <a:stretch>
                  <a:fillRect/>
                </a:stretch>
              </a:blipFill>
            </p:spPr>
            <p:txBody>
              <a:bodyPr/>
              <a:lstStyle/>
              <a:p>
                <a:r>
                  <a:rPr lang="en-US">
                    <a:noFill/>
                  </a:rPr>
                  <a:t> </a:t>
                </a:r>
              </a:p>
            </p:txBody>
          </p:sp>
        </mc:Fallback>
      </mc:AlternateContent>
      <p:pic>
        <p:nvPicPr>
          <p:cNvPr id="6" name="Picture 5" descr="LRL 144dp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76199"/>
            <a:ext cx="853990" cy="842901"/>
          </a:xfrm>
          <a:prstGeom prst="rect">
            <a:avLst/>
          </a:prstGeom>
        </p:spPr>
      </p:pic>
      <p:pic>
        <p:nvPicPr>
          <p:cNvPr id="7" name="Picture 2" descr="C:\Users\cdjame\Documents\Projects\HAANA\Logo\HAANA_LogoF.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48" t="4407" r="11124"/>
          <a:stretch/>
        </p:blipFill>
        <p:spPr bwMode="auto">
          <a:xfrm>
            <a:off x="8229600" y="9346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NL_color_stac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6191091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State Machine</a:t>
            </a:r>
            <a:endParaRPr lang="en-US" dirty="0"/>
          </a:p>
        </p:txBody>
      </p:sp>
      <p:sp>
        <p:nvSpPr>
          <p:cNvPr id="3" name="Content Placeholder 2"/>
          <p:cNvSpPr>
            <a:spLocks noGrp="1"/>
          </p:cNvSpPr>
          <p:nvPr>
            <p:ph sz="half" idx="1"/>
          </p:nvPr>
        </p:nvSpPr>
        <p:spPr>
          <a:xfrm>
            <a:off x="609600" y="1417638"/>
            <a:ext cx="4495800" cy="4415993"/>
          </a:xfrm>
        </p:spPr>
        <p:txBody>
          <a:bodyPr>
            <a:normAutofit fontScale="92500" lnSpcReduction="20000"/>
          </a:bodyPr>
          <a:lstStyle/>
          <a:p>
            <a:r>
              <a:rPr lang="en-US" dirty="0" smtClean="0"/>
              <a:t>Developed by Wolfgang </a:t>
            </a:r>
            <a:r>
              <a:rPr lang="en-US" dirty="0" err="1" smtClean="0"/>
              <a:t>Maass</a:t>
            </a:r>
            <a:endParaRPr lang="en-US" dirty="0" smtClean="0"/>
          </a:p>
          <a:p>
            <a:r>
              <a:rPr lang="en-US" dirty="0" smtClean="0"/>
              <a:t>Reservoir computing</a:t>
            </a:r>
          </a:p>
          <a:p>
            <a:pPr lvl="1"/>
            <a:r>
              <a:rPr lang="en-US" dirty="0" smtClean="0"/>
              <a:t>Echo State Machines</a:t>
            </a:r>
          </a:p>
          <a:p>
            <a:pPr lvl="1"/>
            <a:r>
              <a:rPr lang="en-US" dirty="0" smtClean="0"/>
              <a:t>Liquid State Machines</a:t>
            </a:r>
          </a:p>
          <a:p>
            <a:r>
              <a:rPr lang="en-US" dirty="0" smtClean="0"/>
              <a:t>Different items at different locations at different times</a:t>
            </a:r>
          </a:p>
          <a:p>
            <a:r>
              <a:rPr lang="en-US" dirty="0" smtClean="0"/>
              <a:t>Differences between the patterns are amplified by the liquid</a:t>
            </a:r>
          </a:p>
          <a:p>
            <a:r>
              <a:rPr lang="en-US" dirty="0" smtClean="0"/>
              <a:t>Mimics brain functionality</a:t>
            </a:r>
          </a:p>
          <a:p>
            <a:r>
              <a:rPr lang="en-US" smtClean="0"/>
              <a:t>Supervised learning</a:t>
            </a:r>
            <a:endParaRPr lang="en-US" dirty="0" smtClean="0"/>
          </a:p>
        </p:txBody>
      </p:sp>
      <p:sp>
        <p:nvSpPr>
          <p:cNvPr id="4" name="Slide Number Placeholder 3"/>
          <p:cNvSpPr>
            <a:spLocks noGrp="1"/>
          </p:cNvSpPr>
          <p:nvPr>
            <p:ph type="sldNum" sz="quarter" idx="12"/>
          </p:nvPr>
        </p:nvSpPr>
        <p:spPr/>
        <p:txBody>
          <a:bodyPr/>
          <a:lstStyle/>
          <a:p>
            <a:fld id="{B0ACC64A-9049-4066-BF25-413795197C84}" type="slidenum">
              <a:rPr lang="en-US" smtClean="0"/>
              <a:t>26</a:t>
            </a:fld>
            <a:endParaRPr lang="en-US"/>
          </a:p>
        </p:txBody>
      </p:sp>
      <p:pic>
        <p:nvPicPr>
          <p:cNvPr id="2050" name="Picture 2" descr="Image result for water rip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20925"/>
            <a:ext cx="3352800" cy="22379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water rip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98432"/>
            <a:ext cx="3352800" cy="2235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2858" y="5958403"/>
            <a:ext cx="8229600" cy="461665"/>
          </a:xfrm>
          <a:prstGeom prst="rect">
            <a:avLst/>
          </a:prstGeom>
          <a:noFill/>
        </p:spPr>
        <p:txBody>
          <a:bodyPr wrap="square" rtlCol="0">
            <a:spAutoFit/>
          </a:bodyPr>
          <a:lstStyle/>
          <a:p>
            <a:r>
              <a:rPr lang="en-US" sz="1200" dirty="0" err="1" smtClean="0"/>
              <a:t>Maass</a:t>
            </a:r>
            <a:r>
              <a:rPr lang="en-US" sz="1200" dirty="0" smtClean="0"/>
              <a:t>, W., </a:t>
            </a:r>
            <a:r>
              <a:rPr lang="en-US" sz="1200" dirty="0" err="1" smtClean="0"/>
              <a:t>Markram</a:t>
            </a:r>
            <a:r>
              <a:rPr lang="en-US" sz="1200" dirty="0" smtClean="0"/>
              <a:t>, H., </a:t>
            </a:r>
            <a:r>
              <a:rPr lang="en-US" sz="1200" i="1" dirty="0" smtClean="0"/>
              <a:t>On the Computational Power of Recurrent Circuits of Spiking Neurons</a:t>
            </a:r>
            <a:r>
              <a:rPr lang="en-US" sz="1200" dirty="0" smtClean="0"/>
              <a:t>, Journal of Computer and System Sciences 69(4): 593-616, 2004.</a:t>
            </a:r>
            <a:endParaRPr lang="en-US" sz="1200" dirty="0"/>
          </a:p>
        </p:txBody>
      </p:sp>
      <p:pic>
        <p:nvPicPr>
          <p:cNvPr id="8"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9" name="Picture 2" descr="C:\Users\cdjame\Documents\Projects\HAANA\Logo\HAANA_LogoF.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51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Demonstrated LSM Applications</a:t>
            </a:r>
            <a:endParaRPr lang="en-US" dirty="0"/>
          </a:p>
        </p:txBody>
      </p:sp>
      <p:sp>
        <p:nvSpPr>
          <p:cNvPr id="3" name="Content Placeholder 2"/>
          <p:cNvSpPr>
            <a:spLocks noGrp="1"/>
          </p:cNvSpPr>
          <p:nvPr>
            <p:ph idx="1"/>
          </p:nvPr>
        </p:nvSpPr>
        <p:spPr/>
        <p:txBody>
          <a:bodyPr>
            <a:normAutofit/>
          </a:bodyPr>
          <a:lstStyle/>
          <a:p>
            <a:r>
              <a:rPr lang="en-US" dirty="0" smtClean="0"/>
              <a:t>Speech and audio recognition</a:t>
            </a:r>
          </a:p>
          <a:p>
            <a:r>
              <a:rPr lang="en-US" dirty="0" smtClean="0"/>
              <a:t>Image Pattern Recognition</a:t>
            </a:r>
          </a:p>
          <a:p>
            <a:r>
              <a:rPr lang="en-US" dirty="0" smtClean="0"/>
              <a:t>Music Classification</a:t>
            </a:r>
          </a:p>
          <a:p>
            <a:r>
              <a:rPr lang="en-US" dirty="0" smtClean="0"/>
              <a:t>Robot Path Planning </a:t>
            </a:r>
          </a:p>
          <a:p>
            <a:r>
              <a:rPr lang="en-US" dirty="0" smtClean="0"/>
              <a:t>Fingerprint Scanners</a:t>
            </a:r>
          </a:p>
          <a:p>
            <a:r>
              <a:rPr lang="en-US" dirty="0" smtClean="0"/>
              <a:t>Facial emotion recognition</a:t>
            </a:r>
            <a:endParaRPr lang="en-US" dirty="0"/>
          </a:p>
        </p:txBody>
      </p:sp>
      <p:sp>
        <p:nvSpPr>
          <p:cNvPr id="4" name="Slide Number Placeholder 3"/>
          <p:cNvSpPr>
            <a:spLocks noGrp="1"/>
          </p:cNvSpPr>
          <p:nvPr>
            <p:ph type="sldNum" sz="quarter" idx="12"/>
          </p:nvPr>
        </p:nvSpPr>
        <p:spPr/>
        <p:txBody>
          <a:bodyPr/>
          <a:lstStyle/>
          <a:p>
            <a:fld id="{B0ACC64A-9049-4066-BF25-413795197C84}" type="slidenum">
              <a:rPr lang="en-US" smtClean="0"/>
              <a:t>27</a:t>
            </a:fld>
            <a:endParaRPr lang="en-US"/>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6"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58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LSMs onto the STPU</a:t>
            </a:r>
            <a:endParaRPr lang="en-US" dirty="0"/>
          </a:p>
        </p:txBody>
      </p:sp>
      <p:sp>
        <p:nvSpPr>
          <p:cNvPr id="3" name="Content Placeholder 2"/>
          <p:cNvSpPr>
            <a:spLocks noGrp="1"/>
          </p:cNvSpPr>
          <p:nvPr>
            <p:ph idx="1"/>
          </p:nvPr>
        </p:nvSpPr>
        <p:spPr/>
        <p:txBody>
          <a:bodyPr>
            <a:normAutofit/>
          </a:bodyPr>
          <a:lstStyle/>
          <a:p>
            <a:r>
              <a:rPr lang="en-US" dirty="0" smtClean="0"/>
              <a:t>Goals:</a:t>
            </a:r>
          </a:p>
          <a:p>
            <a:pPr lvl="1"/>
            <a:r>
              <a:rPr lang="en-US" dirty="0" smtClean="0"/>
              <a:t>Implement the rich dynamics of a LSM efficiently</a:t>
            </a:r>
          </a:p>
          <a:p>
            <a:pPr lvl="1"/>
            <a:r>
              <a:rPr lang="en-US" dirty="0" smtClean="0"/>
              <a:t>Recurrence</a:t>
            </a:r>
          </a:p>
          <a:p>
            <a:pPr lvl="1"/>
            <a:r>
              <a:rPr lang="en-US" dirty="0" smtClean="0"/>
              <a:t>Exponential synaptic response functions</a:t>
            </a:r>
          </a:p>
          <a:p>
            <a:pPr lvl="1"/>
            <a:r>
              <a:rPr lang="en-US" dirty="0" smtClean="0"/>
              <a:t>Drives improvements to STPU architecture</a:t>
            </a:r>
          </a:p>
          <a:p>
            <a:r>
              <a:rPr lang="en-US" b="1" dirty="0" smtClean="0"/>
              <a:t>Currently implemented LSM on manually coded STPU</a:t>
            </a:r>
          </a:p>
          <a:p>
            <a:r>
              <a:rPr lang="en-US" dirty="0" smtClean="0"/>
              <a:t>Demonstrated speech recognition with minimal parameter tuning using ridge regression</a:t>
            </a:r>
          </a:p>
          <a:p>
            <a:r>
              <a:rPr lang="en-US" dirty="0" smtClean="0"/>
              <a:t>Comparison with Zhang et al. 2015:</a:t>
            </a:r>
          </a:p>
          <a:p>
            <a:pPr lvl="1"/>
            <a:r>
              <a:rPr lang="en-US" dirty="0" smtClean="0"/>
              <a:t>Use state variables to keep track of synaptic responses. Time constants are binary (division becomes bit shifting)</a:t>
            </a:r>
          </a:p>
          <a:p>
            <a:pPr lvl="1"/>
            <a:r>
              <a:rPr lang="en-US" dirty="0" smtClean="0"/>
              <a:t>STPU uses weights to put values into the temporal stack</a:t>
            </a:r>
          </a:p>
          <a:p>
            <a:endParaRPr lang="en-US" dirty="0" smtClean="0"/>
          </a:p>
        </p:txBody>
      </p:sp>
      <p:sp>
        <p:nvSpPr>
          <p:cNvPr id="4" name="Slide Number Placeholder 3"/>
          <p:cNvSpPr>
            <a:spLocks noGrp="1"/>
          </p:cNvSpPr>
          <p:nvPr>
            <p:ph type="sldNum" sz="quarter" idx="12"/>
          </p:nvPr>
        </p:nvSpPr>
        <p:spPr/>
        <p:txBody>
          <a:bodyPr/>
          <a:lstStyle/>
          <a:p>
            <a:fld id="{B0ACC64A-9049-4066-BF25-413795197C84}" type="slidenum">
              <a:rPr lang="en-US" smtClean="0"/>
              <a:t>28</a:t>
            </a:fld>
            <a:endParaRPr lang="en-US"/>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7" name="Picture 6" descr="LRL 144dp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76199"/>
            <a:ext cx="853990" cy="842901"/>
          </a:xfrm>
          <a:prstGeom prst="rect">
            <a:avLst/>
          </a:prstGeom>
        </p:spPr>
      </p:pic>
    </p:spTree>
    <p:extLst>
      <p:ext uri="{BB962C8B-B14F-4D97-AF65-F5344CB8AC3E}">
        <p14:creationId xmlns:p14="http://schemas.microsoft.com/office/powerpoint/2010/main" val="964811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29</a:t>
            </a:fld>
            <a:endParaRPr lang="en-US" dirty="0">
              <a:solidFill>
                <a:prstClr val="black"/>
              </a:solidFill>
              <a:latin typeface="Arial" panose="020B0604020202020204" pitchFamily="34" charset="0"/>
              <a:cs typeface="Arial" panose="020B0604020202020204" pitchFamily="34" charset="0"/>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sp>
        <p:nvSpPr>
          <p:cNvPr id="58" name="Down Arrow 57"/>
          <p:cNvSpPr/>
          <p:nvPr/>
        </p:nvSpPr>
        <p:spPr>
          <a:xfrm>
            <a:off x="2043707"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9" name="Down Arrow 58"/>
          <p:cNvSpPr/>
          <p:nvPr/>
        </p:nvSpPr>
        <p:spPr>
          <a:xfrm>
            <a:off x="4352567"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0" name="Down Arrow 59"/>
          <p:cNvSpPr/>
          <p:nvPr/>
        </p:nvSpPr>
        <p:spPr>
          <a:xfrm>
            <a:off x="6630947"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61" name="Rounded Rectangle 60"/>
          <p:cNvSpPr/>
          <p:nvPr/>
        </p:nvSpPr>
        <p:spPr>
          <a:xfrm>
            <a:off x="4028486" y="4373628"/>
            <a:ext cx="1066800" cy="4513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smtClean="0">
                <a:solidFill>
                  <a:prstClr val="black"/>
                </a:solidFill>
              </a:rPr>
              <a:t>Processing Units</a:t>
            </a:r>
            <a:endParaRPr lang="en-US" sz="1100" dirty="0">
              <a:solidFill>
                <a:prstClr val="black"/>
              </a:solidFill>
            </a:endParaRPr>
          </a:p>
        </p:txBody>
      </p:sp>
      <p:sp>
        <p:nvSpPr>
          <p:cNvPr id="62" name="Rounded Rectangle 61"/>
          <p:cNvSpPr/>
          <p:nvPr/>
        </p:nvSpPr>
        <p:spPr>
          <a:xfrm>
            <a:off x="1722315" y="4373628"/>
            <a:ext cx="1066800" cy="451366"/>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ReRAM Crossbar</a:t>
            </a:r>
          </a:p>
        </p:txBody>
      </p:sp>
      <p:sp>
        <p:nvSpPr>
          <p:cNvPr id="63" name="Rounded Rectangle 62"/>
          <p:cNvSpPr/>
          <p:nvPr/>
        </p:nvSpPr>
        <p:spPr>
          <a:xfrm>
            <a:off x="6206622" y="4373628"/>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Architecture</a:t>
            </a:r>
          </a:p>
        </p:txBody>
      </p:sp>
      <p:sp>
        <p:nvSpPr>
          <p:cNvPr id="64" name="Down Arrow 63"/>
          <p:cNvSpPr/>
          <p:nvPr/>
        </p:nvSpPr>
        <p:spPr>
          <a:xfrm>
            <a:off x="4440966" y="4876800"/>
            <a:ext cx="234152" cy="3702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5" name="Rounded Rectangle 64"/>
          <p:cNvSpPr/>
          <p:nvPr/>
        </p:nvSpPr>
        <p:spPr>
          <a:xfrm>
            <a:off x="4160715" y="5318571"/>
            <a:ext cx="813029"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FPGA</a:t>
            </a:r>
          </a:p>
        </p:txBody>
      </p:sp>
      <p:sp>
        <p:nvSpPr>
          <p:cNvPr id="66" name="Down Arrow 65"/>
          <p:cNvSpPr/>
          <p:nvPr/>
        </p:nvSpPr>
        <p:spPr>
          <a:xfrm rot="10800000">
            <a:off x="2142483" y="4876800"/>
            <a:ext cx="226464" cy="370267"/>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67" name="Rounded Rectangle 66"/>
          <p:cNvSpPr/>
          <p:nvPr/>
        </p:nvSpPr>
        <p:spPr>
          <a:xfrm>
            <a:off x="2292748" y="5318571"/>
            <a:ext cx="924017"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Device</a:t>
            </a:r>
          </a:p>
          <a:p>
            <a:pPr algn="ctr"/>
            <a:r>
              <a:rPr lang="en-US" sz="1100" dirty="0">
                <a:solidFill>
                  <a:prstClr val="black"/>
                </a:solidFill>
              </a:rPr>
              <a:t>Modeling</a:t>
            </a:r>
          </a:p>
        </p:txBody>
      </p:sp>
      <p:sp>
        <p:nvSpPr>
          <p:cNvPr id="68" name="Rounded Rectangle 67"/>
          <p:cNvSpPr/>
          <p:nvPr/>
        </p:nvSpPr>
        <p:spPr>
          <a:xfrm>
            <a:off x="1310457" y="53185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System</a:t>
            </a:r>
            <a:endParaRPr lang="en-US" sz="1100" dirty="0">
              <a:solidFill>
                <a:prstClr val="black"/>
              </a:solidFill>
            </a:endParaRPr>
          </a:p>
          <a:p>
            <a:pPr algn="ctr"/>
            <a:r>
              <a:rPr lang="en-US" sz="1100" dirty="0">
                <a:solidFill>
                  <a:prstClr val="black"/>
                </a:solidFill>
              </a:rPr>
              <a:t>Modeling</a:t>
            </a:r>
          </a:p>
        </p:txBody>
      </p:sp>
      <p:sp>
        <p:nvSpPr>
          <p:cNvPr id="69" name="Rounded Rectangle 68"/>
          <p:cNvSpPr/>
          <p:nvPr/>
        </p:nvSpPr>
        <p:spPr>
          <a:xfrm>
            <a:off x="1310457" y="57376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Materials Chemistry</a:t>
            </a:r>
            <a:endParaRPr lang="en-US" sz="1100" dirty="0">
              <a:solidFill>
                <a:prstClr val="black"/>
              </a:solidFill>
            </a:endParaRPr>
          </a:p>
        </p:txBody>
      </p:sp>
      <p:sp>
        <p:nvSpPr>
          <p:cNvPr id="70" name="Rounded Rectangle 69"/>
          <p:cNvSpPr/>
          <p:nvPr/>
        </p:nvSpPr>
        <p:spPr>
          <a:xfrm>
            <a:off x="2294396" y="5737671"/>
            <a:ext cx="919452"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Device Design</a:t>
            </a:r>
            <a:endParaRPr lang="en-US" sz="1100"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19" name="Down Arrow 118"/>
          <p:cNvSpPr/>
          <p:nvPr/>
        </p:nvSpPr>
        <p:spPr>
          <a:xfrm>
            <a:off x="6722040" y="4876800"/>
            <a:ext cx="226464" cy="3832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20" name="Rounded Rectangle 119"/>
          <p:cNvSpPr/>
          <p:nvPr/>
        </p:nvSpPr>
        <p:spPr>
          <a:xfrm>
            <a:off x="6206622" y="5318571"/>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Hybrid</a:t>
            </a:r>
          </a:p>
        </p:txBody>
      </p:sp>
      <p:sp>
        <p:nvSpPr>
          <p:cNvPr id="121" name="Down Arrow 120"/>
          <p:cNvSpPr/>
          <p:nvPr/>
        </p:nvSpPr>
        <p:spPr>
          <a:xfrm flipV="1">
            <a:off x="2248084"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22" name="Down Arrow 121"/>
          <p:cNvSpPr/>
          <p:nvPr/>
        </p:nvSpPr>
        <p:spPr>
          <a:xfrm flipV="1">
            <a:off x="4540556"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23" name="Down Arrow 122"/>
          <p:cNvSpPr/>
          <p:nvPr/>
        </p:nvSpPr>
        <p:spPr>
          <a:xfrm flipV="1">
            <a:off x="6831550"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45" name="Title 1"/>
          <p:cNvSpPr txBox="1">
            <a:spLocks/>
          </p:cNvSpPr>
          <p:nvPr/>
        </p:nvSpPr>
        <p:spPr bwMode="auto">
          <a:xfrm>
            <a:off x="145596" y="75125"/>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Extracting features from cyber data</a:t>
            </a:r>
            <a:endParaRPr lang="en-US" sz="2800" kern="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3621471" y="2292172"/>
            <a:ext cx="1941129" cy="1746428"/>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4419600" y="1335538"/>
            <a:ext cx="1292644" cy="645662"/>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1730761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2000" y="6553200"/>
            <a:ext cx="560048" cy="228600"/>
          </a:xfrm>
        </p:spPr>
        <p:txBody>
          <a:bodyPr/>
          <a:lstStyle/>
          <a:p>
            <a:fld id="{A5E55A7B-7854-E145-92D9-B491DF4BAE2D}" type="slidenum">
              <a:rPr lang="en-US" smtClean="0">
                <a:latin typeface="Arial" panose="020B0604020202020204" pitchFamily="34" charset="0"/>
                <a:cs typeface="Arial" panose="020B0604020202020204" pitchFamily="34" charset="0"/>
              </a:rPr>
              <a:pPr/>
              <a:t>3</a:t>
            </a:fld>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45596" y="75125"/>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Neural-inspired (data-driven) computing </a:t>
            </a:r>
          </a:p>
          <a:p>
            <a:r>
              <a:rPr lang="en-US" sz="2800" kern="0" dirty="0" smtClean="0">
                <a:solidFill>
                  <a:schemeClr val="tx1"/>
                </a:solidFill>
                <a:latin typeface="Arial" panose="020B0604020202020204" pitchFamily="34" charset="0"/>
                <a:cs typeface="Arial" panose="020B0604020202020204" pitchFamily="34" charset="0"/>
              </a:rPr>
              <a:t>is necessary for real-world problems</a:t>
            </a:r>
            <a:endParaRPr lang="en-US" sz="2800" kern="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838200" y="2209800"/>
            <a:ext cx="2966809" cy="2952439"/>
            <a:chOff x="312981" y="3845071"/>
            <a:chExt cx="1548765" cy="1541264"/>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45071"/>
              <a:ext cx="1412729" cy="141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312981" y="5257800"/>
              <a:ext cx="1548765" cy="128535"/>
            </a:xfrm>
            <a:prstGeom prst="rect">
              <a:avLst/>
            </a:prstGeom>
            <a:noFill/>
          </p:spPr>
          <p:txBody>
            <a:bodyPr wrap="square" rtlCol="0">
              <a:spAutoFit/>
            </a:bodyPr>
            <a:lstStyle/>
            <a:p>
              <a:r>
                <a:rPr lang="en-US" sz="1000" dirty="0" smtClean="0"/>
                <a:t>C. Lampert, VRML 2013</a:t>
              </a:r>
              <a:endParaRPr lang="en-US" sz="1000" dirty="0"/>
            </a:p>
          </p:txBody>
        </p:sp>
      </p:grpSp>
      <p:sp>
        <p:nvSpPr>
          <p:cNvPr id="62" name="Content Placeholder 2"/>
          <p:cNvSpPr txBox="1">
            <a:spLocks/>
          </p:cNvSpPr>
          <p:nvPr/>
        </p:nvSpPr>
        <p:spPr bwMode="auto">
          <a:xfrm>
            <a:off x="5105400" y="1828801"/>
            <a:ext cx="3505200" cy="394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600" kern="0" dirty="0" smtClean="0">
                <a:latin typeface="+mn-lt"/>
              </a:rPr>
              <a:t>Data-driven computing</a:t>
            </a:r>
          </a:p>
        </p:txBody>
      </p:sp>
      <p:sp>
        <p:nvSpPr>
          <p:cNvPr id="72" name="Content Placeholder 2"/>
          <p:cNvSpPr txBox="1">
            <a:spLocks/>
          </p:cNvSpPr>
          <p:nvPr/>
        </p:nvSpPr>
        <p:spPr bwMode="auto">
          <a:xfrm>
            <a:off x="693790" y="1828800"/>
            <a:ext cx="3497210" cy="394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600" kern="0" dirty="0">
                <a:latin typeface="Arial" panose="020B0604020202020204" pitchFamily="34" charset="0"/>
                <a:cs typeface="Arial" panose="020B0604020202020204" pitchFamily="34" charset="0"/>
              </a:rPr>
              <a:t>Conventional numerical computing</a:t>
            </a:r>
            <a:endParaRPr lang="en-US" sz="1600" u="sng" kern="0" dirty="0" smtClean="0">
              <a:latin typeface="Arial" panose="020B0604020202020204" pitchFamily="34" charset="0"/>
              <a:cs typeface="Arial" panose="020B0604020202020204" pitchFamily="34" charset="0"/>
            </a:endParaRPr>
          </a:p>
        </p:txBody>
      </p:sp>
      <p:grpSp>
        <p:nvGrpSpPr>
          <p:cNvPr id="29" name="Group 28"/>
          <p:cNvGrpSpPr/>
          <p:nvPr/>
        </p:nvGrpSpPr>
        <p:grpSpPr>
          <a:xfrm>
            <a:off x="4991487" y="2291102"/>
            <a:ext cx="3771513" cy="2966698"/>
            <a:chOff x="266619" y="3712653"/>
            <a:chExt cx="3619580" cy="2847186"/>
          </a:xfrm>
        </p:grpSpPr>
        <p:sp>
          <p:nvSpPr>
            <p:cNvPr id="30" name="TextBox 29"/>
            <p:cNvSpPr txBox="1"/>
            <p:nvPr/>
          </p:nvSpPr>
          <p:spPr>
            <a:xfrm>
              <a:off x="266619" y="6205422"/>
              <a:ext cx="1974316" cy="354417"/>
            </a:xfrm>
            <a:prstGeom prst="rect">
              <a:avLst/>
            </a:prstGeom>
            <a:noFill/>
          </p:spPr>
          <p:txBody>
            <a:bodyPr wrap="square" rtlCol="0">
              <a:spAutoFit/>
            </a:bodyPr>
            <a:lstStyle/>
            <a:p>
              <a:r>
                <a:rPr lang="en-US" sz="1000" dirty="0" smtClean="0"/>
                <a:t>yann.lecun.com</a:t>
              </a:r>
              <a:endParaRPr lang="en-US" sz="1000" dirty="0"/>
            </a:p>
          </p:txBody>
        </p:sp>
        <p:pic>
          <p:nvPicPr>
            <p:cNvPr id="31" name="Picture 1025" descr="http://yann.lecun.com/ex/images/norb-sample-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74" y="3712653"/>
              <a:ext cx="3593725" cy="25165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C:\Users\cdjame\Documents\Projects\HAANA\Logo\HAANA_LogoF.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8401719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mj-lt"/>
              </a:rPr>
              <a:pPr/>
              <a:t>30</a:t>
            </a:fld>
            <a:endParaRPr lang="en-US" dirty="0">
              <a:solidFill>
                <a:prstClr val="black"/>
              </a:solidFill>
              <a:latin typeface="+mj-l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1863" y="3264081"/>
            <a:ext cx="4999737" cy="283191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6990" r="6657"/>
          <a:stretch/>
        </p:blipFill>
        <p:spPr>
          <a:xfrm>
            <a:off x="7030370" y="1532342"/>
            <a:ext cx="1580230" cy="1444346"/>
          </a:xfrm>
          <a:prstGeom prst="rect">
            <a:avLst/>
          </a:prstGeom>
        </p:spPr>
      </p:pic>
      <p:sp>
        <p:nvSpPr>
          <p:cNvPr id="8"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Spiking network algorithm for computing cross-correlations in particle image velocity (PIV)</a:t>
            </a:r>
            <a:endParaRPr lang="en-US" sz="2800" kern="0"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76200" y="1739677"/>
            <a:ext cx="6255207" cy="1200329"/>
          </a:xfrm>
          <a:prstGeom prst="rect">
            <a:avLst/>
          </a:prstGeom>
          <a:noFill/>
        </p:spPr>
        <p:txBody>
          <a:bodyPr wrap="square" rtlCol="0">
            <a:spAutoFit/>
          </a:bodyPr>
          <a:lstStyle/>
          <a:p>
            <a:pPr>
              <a:buFont typeface="Arial" panose="020B0604020202020204" pitchFamily="34" charset="0"/>
              <a:buChar char="•"/>
            </a:pPr>
            <a:r>
              <a:rPr lang="en-US" dirty="0" smtClean="0"/>
              <a:t> Data can be stored in the dynamics of a network</a:t>
            </a:r>
          </a:p>
          <a:p>
            <a:pPr>
              <a:buFont typeface="Arial" panose="020B0604020202020204" pitchFamily="34" charset="0"/>
              <a:buChar char="•"/>
            </a:pPr>
            <a:r>
              <a:rPr lang="en-US" dirty="0" smtClean="0"/>
              <a:t> Dynamics allow for trade-off: Time ↔ Neurons</a:t>
            </a:r>
          </a:p>
          <a:p>
            <a:pPr>
              <a:buFont typeface="Arial" panose="020B0604020202020204" pitchFamily="34" charset="0"/>
              <a:buChar char="•"/>
            </a:pPr>
            <a:r>
              <a:rPr lang="en-US" dirty="0" smtClean="0"/>
              <a:t> Neural algorithms can achieve constant time </a:t>
            </a:r>
          </a:p>
          <a:p>
            <a:pPr>
              <a:buFont typeface="Arial" panose="020B0604020202020204" pitchFamily="34" charset="0"/>
              <a:buChar char="•"/>
            </a:pPr>
            <a:r>
              <a:rPr lang="en-US" dirty="0"/>
              <a:t> </a:t>
            </a:r>
            <a:r>
              <a:rPr lang="en-US" dirty="0" smtClean="0"/>
              <a:t>Efficient implementation on the STPU</a:t>
            </a:r>
            <a:endParaRPr lang="en-US" dirty="0"/>
          </a:p>
        </p:txBody>
      </p:sp>
      <p:sp>
        <p:nvSpPr>
          <p:cNvPr id="10" name="Rectangle 9"/>
          <p:cNvSpPr/>
          <p:nvPr/>
        </p:nvSpPr>
        <p:spPr>
          <a:xfrm>
            <a:off x="6630170" y="6200001"/>
            <a:ext cx="2513830" cy="276999"/>
          </a:xfrm>
          <a:prstGeom prst="rect">
            <a:avLst/>
          </a:prstGeom>
        </p:spPr>
        <p:txBody>
          <a:bodyPr wrap="none">
            <a:spAutoFit/>
          </a:bodyPr>
          <a:lstStyle/>
          <a:p>
            <a:r>
              <a:rPr lang="en-US" sz="1200" i="1" dirty="0" smtClean="0"/>
              <a:t>Severa </a:t>
            </a:r>
            <a:r>
              <a:rPr lang="en-US" sz="1200" i="1" dirty="0"/>
              <a:t>et al, </a:t>
            </a:r>
            <a:r>
              <a:rPr lang="en-US" sz="1200" i="1" dirty="0" smtClean="0"/>
              <a:t>accepted ICRC 2016</a:t>
            </a:r>
            <a:endParaRPr lang="en-US" sz="1200" i="1" dirty="0"/>
          </a:p>
        </p:txBody>
      </p:sp>
      <p:sp>
        <p:nvSpPr>
          <p:cNvPr id="11" name="Rectangle 10"/>
          <p:cNvSpPr/>
          <p:nvPr/>
        </p:nvSpPr>
        <p:spPr>
          <a:xfrm>
            <a:off x="210910" y="3133466"/>
            <a:ext cx="2326278" cy="276999"/>
          </a:xfrm>
          <a:prstGeom prst="rect">
            <a:avLst/>
          </a:prstGeom>
        </p:spPr>
        <p:txBody>
          <a:bodyPr wrap="none">
            <a:spAutoFit/>
          </a:bodyPr>
          <a:lstStyle/>
          <a:p>
            <a:r>
              <a:rPr lang="en-US" sz="1200" i="1" dirty="0" smtClean="0"/>
              <a:t>Example 2D flow-field (t</a:t>
            </a:r>
            <a:r>
              <a:rPr lang="en-US" sz="1200" i="1" baseline="-25000" dirty="0" smtClean="0"/>
              <a:t>0</a:t>
            </a:r>
            <a:r>
              <a:rPr lang="en-US" sz="1200" i="1" dirty="0" smtClean="0"/>
              <a:t> an t</a:t>
            </a:r>
            <a:r>
              <a:rPr lang="en-US" sz="1200" i="1" baseline="-25000" dirty="0" smtClean="0"/>
              <a:t>1</a:t>
            </a:r>
            <a:r>
              <a:rPr lang="en-US" sz="1200" i="1" dirty="0" smtClean="0"/>
              <a:t>)</a:t>
            </a:r>
            <a:endParaRPr lang="en-US" sz="1200" i="1" dirty="0"/>
          </a:p>
        </p:txBody>
      </p:sp>
      <p:pic>
        <p:nvPicPr>
          <p:cNvPr id="12" name="Picture 8" descr="SNL_color_stac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13" name="output-4-4-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0910" y="3410465"/>
            <a:ext cx="3769387" cy="2826782"/>
          </a:xfrm>
          <a:prstGeom prst="rect">
            <a:avLst/>
          </a:prstGeom>
        </p:spPr>
      </p:pic>
    </p:spTree>
    <p:extLst>
      <p:ext uri="{BB962C8B-B14F-4D97-AF65-F5344CB8AC3E}">
        <p14:creationId xmlns:p14="http://schemas.microsoft.com/office/powerpoint/2010/main" val="7668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mj-lt"/>
              </a:rPr>
              <a:pPr/>
              <a:t>31</a:t>
            </a:fld>
            <a:endParaRPr lang="en-US" dirty="0">
              <a:solidFill>
                <a:prstClr val="black"/>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1863" y="3264081"/>
            <a:ext cx="4999737" cy="283191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6990" r="6657"/>
          <a:stretch/>
        </p:blipFill>
        <p:spPr>
          <a:xfrm>
            <a:off x="7030370" y="1532342"/>
            <a:ext cx="1580230" cy="1444346"/>
          </a:xfrm>
          <a:prstGeom prst="rect">
            <a:avLst/>
          </a:prstGeom>
        </p:spPr>
      </p:pic>
      <p:sp>
        <p:nvSpPr>
          <p:cNvPr id="8"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Spiking network algorithm for computing cross-correlations in particle image velocity (PIV)</a:t>
            </a:r>
            <a:endParaRPr lang="en-US" sz="2800" kern="0"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76200" y="1739677"/>
            <a:ext cx="6255207" cy="1200329"/>
          </a:xfrm>
          <a:prstGeom prst="rect">
            <a:avLst/>
          </a:prstGeom>
          <a:noFill/>
        </p:spPr>
        <p:txBody>
          <a:bodyPr wrap="square" rtlCol="0">
            <a:spAutoFit/>
          </a:bodyPr>
          <a:lstStyle/>
          <a:p>
            <a:pPr>
              <a:buFont typeface="Arial" panose="020B0604020202020204" pitchFamily="34" charset="0"/>
              <a:buChar char="•"/>
            </a:pPr>
            <a:r>
              <a:rPr lang="en-US" dirty="0" smtClean="0"/>
              <a:t> Data can be stored in the dynamics of a network</a:t>
            </a:r>
          </a:p>
          <a:p>
            <a:pPr>
              <a:buFont typeface="Arial" panose="020B0604020202020204" pitchFamily="34" charset="0"/>
              <a:buChar char="•"/>
            </a:pPr>
            <a:r>
              <a:rPr lang="en-US" dirty="0" smtClean="0"/>
              <a:t> Dynamics allow for trade-off: Time ↔ Neurons</a:t>
            </a:r>
          </a:p>
          <a:p>
            <a:pPr>
              <a:buFont typeface="Arial" panose="020B0604020202020204" pitchFamily="34" charset="0"/>
              <a:buChar char="•"/>
            </a:pPr>
            <a:r>
              <a:rPr lang="en-US" dirty="0" smtClean="0"/>
              <a:t> Neural algorithms can achieve constant time </a:t>
            </a:r>
          </a:p>
          <a:p>
            <a:pPr>
              <a:buFont typeface="Arial" panose="020B0604020202020204" pitchFamily="34" charset="0"/>
              <a:buChar char="•"/>
            </a:pPr>
            <a:r>
              <a:rPr lang="en-US" dirty="0"/>
              <a:t> </a:t>
            </a:r>
            <a:r>
              <a:rPr lang="en-US" dirty="0" smtClean="0"/>
              <a:t>Efficient implementation on the STPU</a:t>
            </a: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402548"/>
            <a:ext cx="3774966" cy="2668777"/>
          </a:xfrm>
          <a:prstGeom prst="rect">
            <a:avLst/>
          </a:prstGeom>
        </p:spPr>
      </p:pic>
      <p:sp>
        <p:nvSpPr>
          <p:cNvPr id="10" name="Rectangle 9"/>
          <p:cNvSpPr/>
          <p:nvPr/>
        </p:nvSpPr>
        <p:spPr>
          <a:xfrm>
            <a:off x="6630170" y="6200001"/>
            <a:ext cx="2513830" cy="276999"/>
          </a:xfrm>
          <a:prstGeom prst="rect">
            <a:avLst/>
          </a:prstGeom>
        </p:spPr>
        <p:txBody>
          <a:bodyPr wrap="none">
            <a:spAutoFit/>
          </a:bodyPr>
          <a:lstStyle/>
          <a:p>
            <a:r>
              <a:rPr lang="en-US" sz="1200" i="1" dirty="0" smtClean="0"/>
              <a:t>Severa </a:t>
            </a:r>
            <a:r>
              <a:rPr lang="en-US" sz="1200" i="1" dirty="0"/>
              <a:t>et al, </a:t>
            </a:r>
            <a:r>
              <a:rPr lang="en-US" sz="1200" i="1" dirty="0" smtClean="0"/>
              <a:t>accepted ICRC 2016</a:t>
            </a:r>
            <a:endParaRPr lang="en-US" sz="1200" i="1" dirty="0"/>
          </a:p>
        </p:txBody>
      </p:sp>
      <p:sp>
        <p:nvSpPr>
          <p:cNvPr id="11" name="Rectangle 10"/>
          <p:cNvSpPr/>
          <p:nvPr/>
        </p:nvSpPr>
        <p:spPr>
          <a:xfrm>
            <a:off x="210910" y="3133466"/>
            <a:ext cx="2326278" cy="276999"/>
          </a:xfrm>
          <a:prstGeom prst="rect">
            <a:avLst/>
          </a:prstGeom>
        </p:spPr>
        <p:txBody>
          <a:bodyPr wrap="none">
            <a:spAutoFit/>
          </a:bodyPr>
          <a:lstStyle/>
          <a:p>
            <a:r>
              <a:rPr lang="en-US" sz="1200" i="1" dirty="0" smtClean="0"/>
              <a:t>Example 2D flow-field (t</a:t>
            </a:r>
            <a:r>
              <a:rPr lang="en-US" sz="1200" i="1" baseline="-25000" dirty="0" smtClean="0"/>
              <a:t>0</a:t>
            </a:r>
            <a:r>
              <a:rPr lang="en-US" sz="1200" i="1" dirty="0" smtClean="0"/>
              <a:t> an t</a:t>
            </a:r>
            <a:r>
              <a:rPr lang="en-US" sz="1200" i="1" baseline="-25000" dirty="0" smtClean="0"/>
              <a:t>1</a:t>
            </a:r>
            <a:r>
              <a:rPr lang="en-US" sz="1200" i="1" dirty="0" smtClean="0"/>
              <a:t>)</a:t>
            </a:r>
            <a:endParaRPr lang="en-US" sz="1200" i="1" dirty="0"/>
          </a:p>
        </p:txBody>
      </p:sp>
      <p:pic>
        <p:nvPicPr>
          <p:cNvPr id="12"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3872484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Spike Timing of STPU</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57716"/>
                <a:ext cx="8229600" cy="4847424"/>
              </a:xfrm>
            </p:spPr>
            <p:txBody>
              <a:bodyPr/>
              <a:lstStyle/>
              <a:p>
                <a:r>
                  <a:rPr lang="en-US" dirty="0" smtClean="0"/>
                  <a:t>SpikingSort: input = </a:t>
                </a:r>
                <a14:m>
                  <m:oMath xmlns:m="http://schemas.openxmlformats.org/officeDocument/2006/math">
                    <m:d>
                      <m:dPr>
                        <m:begChr m:val="{"/>
                        <m:endChr m:val="}"/>
                        <m:ctrlPr>
                          <a:rPr lang="en-US" i="1" smtClean="0">
                            <a:latin typeface="Cambria Math"/>
                          </a:rPr>
                        </m:ctrlPr>
                      </m:dPr>
                      <m:e>
                        <m:r>
                          <a:rPr lang="en-US" b="0" i="1" smtClean="0">
                            <a:latin typeface="Cambria Math" charset="0"/>
                          </a:rPr>
                          <m:t>1, 0, 6, 3, 4, 7, 6, 9, 1, 2, 6</m:t>
                        </m:r>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57716"/>
                <a:ext cx="8229600" cy="4847424"/>
              </a:xfrm>
              <a:blipFill rotWithShape="0">
                <a:blip r:embed="rId2"/>
                <a:stretch>
                  <a:fillRect l="-963" t="-10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noChangeAspect="1"/>
          </p:cNvPicPr>
          <p:nvPr/>
        </p:nvPicPr>
        <p:blipFill>
          <a:blip r:embed="rId3"/>
          <a:stretch>
            <a:fillRect/>
          </a:stretch>
        </p:blipFill>
        <p:spPr>
          <a:xfrm>
            <a:off x="0" y="1416990"/>
            <a:ext cx="9144000" cy="1341401"/>
          </a:xfrm>
          <a:prstGeom prst="rect">
            <a:avLst/>
          </a:prstGeom>
        </p:spPr>
      </p:pic>
      <p:pic>
        <p:nvPicPr>
          <p:cNvPr id="6" name="Picture 5"/>
          <p:cNvPicPr>
            <a:picLocks noChangeAspect="1"/>
          </p:cNvPicPr>
          <p:nvPr/>
        </p:nvPicPr>
        <p:blipFill>
          <a:blip r:embed="rId4"/>
          <a:stretch>
            <a:fillRect/>
          </a:stretch>
        </p:blipFill>
        <p:spPr>
          <a:xfrm>
            <a:off x="2514600" y="2814740"/>
            <a:ext cx="4114800" cy="3297353"/>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914400" y="6079748"/>
                <a:ext cx="7315200" cy="369332"/>
              </a:xfrm>
              <a:prstGeom prst="rect">
                <a:avLst/>
              </a:prstGeom>
              <a:noFill/>
            </p:spPr>
            <p:txBody>
              <a:bodyPr wrap="none" rtlCol="0">
                <a:spAutoFit/>
              </a:bodyPr>
              <a:lstStyle/>
              <a:p>
                <a:pPr algn="ctr"/>
                <a:r>
                  <a:rPr lang="en-US" dirty="0" smtClean="0"/>
                  <a:t>Sorted integers: </a:t>
                </a:r>
                <a14:m>
                  <m:oMath xmlns:m="http://schemas.openxmlformats.org/officeDocument/2006/math">
                    <m:d>
                      <m:dPr>
                        <m:begChr m:val="{"/>
                        <m:endChr m:val="}"/>
                        <m:ctrlPr>
                          <a:rPr lang="en-US" i="1" smtClean="0">
                            <a:latin typeface="Cambria Math"/>
                          </a:rPr>
                        </m:ctrlPr>
                      </m:dPr>
                      <m:e>
                        <m:r>
                          <a:rPr lang="en-US" b="0" i="1" smtClean="0">
                            <a:latin typeface="Cambria Math" charset="0"/>
                          </a:rPr>
                          <m:t>9, 7, 6, 6, 6, 5, 3, 2, 1, 1, 0</m:t>
                        </m:r>
                      </m:e>
                    </m:d>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14400" y="6079748"/>
                <a:ext cx="7315200" cy="369332"/>
              </a:xfrm>
              <a:prstGeom prst="rect">
                <a:avLst/>
              </a:prstGeom>
              <a:blipFill rotWithShape="0">
                <a:blip r:embed="rId5"/>
                <a:stretch>
                  <a:fillRect t="-8197" b="-24590"/>
                </a:stretch>
              </a:blipFill>
            </p:spPr>
            <p:txBody>
              <a:bodyPr/>
              <a:lstStyle/>
              <a:p>
                <a:r>
                  <a:rPr lang="en-US">
                    <a:noFill/>
                  </a:rPr>
                  <a:t> </a:t>
                </a:r>
              </a:p>
            </p:txBody>
          </p:sp>
        </mc:Fallback>
      </mc:AlternateContent>
      <p:grpSp>
        <p:nvGrpSpPr>
          <p:cNvPr id="8" name="Group 7"/>
          <p:cNvGrpSpPr/>
          <p:nvPr/>
        </p:nvGrpSpPr>
        <p:grpSpPr>
          <a:xfrm>
            <a:off x="4218888" y="3177696"/>
            <a:ext cx="4140483" cy="3203448"/>
            <a:chOff x="4218888" y="3352800"/>
            <a:chExt cx="4140483" cy="3203448"/>
          </a:xfrm>
        </p:grpSpPr>
        <p:sp>
          <p:nvSpPr>
            <p:cNvPr id="9" name="Oval 8"/>
            <p:cNvSpPr/>
            <p:nvPr/>
          </p:nvSpPr>
          <p:spPr>
            <a:xfrm>
              <a:off x="5413248" y="3547872"/>
              <a:ext cx="219456" cy="2194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39000" y="3352800"/>
              <a:ext cx="1120371" cy="369332"/>
            </a:xfrm>
            <a:prstGeom prst="rect">
              <a:avLst/>
            </a:prstGeom>
            <a:noFill/>
            <a:ln>
              <a:solidFill>
                <a:srgbClr val="0000FF"/>
              </a:solidFill>
            </a:ln>
          </p:spPr>
          <p:txBody>
            <a:bodyPr wrap="none" rtlCol="0">
              <a:spAutoFit/>
            </a:bodyPr>
            <a:lstStyle/>
            <a:p>
              <a:r>
                <a:rPr lang="en-US" smtClean="0">
                  <a:solidFill>
                    <a:srgbClr val="0000FF"/>
                  </a:solidFill>
                </a:rPr>
                <a:t>maximum</a:t>
              </a:r>
              <a:endParaRPr lang="en-US">
                <a:solidFill>
                  <a:srgbClr val="0000FF"/>
                </a:solidFill>
              </a:endParaRPr>
            </a:p>
          </p:txBody>
        </p:sp>
        <p:cxnSp>
          <p:nvCxnSpPr>
            <p:cNvPr id="11" name="Straight Connector 10"/>
            <p:cNvCxnSpPr>
              <a:stCxn id="10" idx="1"/>
              <a:endCxn id="9" idx="6"/>
            </p:cNvCxnSpPr>
            <p:nvPr/>
          </p:nvCxnSpPr>
          <p:spPr>
            <a:xfrm flipH="1">
              <a:off x="5632704" y="3537466"/>
              <a:ext cx="1606296" cy="12013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218888" y="6336792"/>
              <a:ext cx="219456" cy="21945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stCxn id="10" idx="1"/>
              <a:endCxn id="12" idx="7"/>
            </p:cNvCxnSpPr>
            <p:nvPr/>
          </p:nvCxnSpPr>
          <p:spPr>
            <a:xfrm flipH="1">
              <a:off x="4406205" y="3537466"/>
              <a:ext cx="2832795" cy="2831465"/>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520440" y="5796512"/>
            <a:ext cx="4805717" cy="584632"/>
            <a:chOff x="3520440" y="5961888"/>
            <a:chExt cx="4805717" cy="584632"/>
          </a:xfrm>
        </p:grpSpPr>
        <p:sp>
          <p:nvSpPr>
            <p:cNvPr id="15" name="Oval 14"/>
            <p:cNvSpPr/>
            <p:nvPr/>
          </p:nvSpPr>
          <p:spPr>
            <a:xfrm>
              <a:off x="3520440" y="5961888"/>
              <a:ext cx="219456" cy="219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239000" y="6006029"/>
              <a:ext cx="1087157" cy="369332"/>
            </a:xfrm>
            <a:prstGeom prst="rect">
              <a:avLst/>
            </a:prstGeom>
            <a:noFill/>
            <a:ln>
              <a:solidFill>
                <a:srgbClr val="FF0000"/>
              </a:solidFill>
            </a:ln>
          </p:spPr>
          <p:txBody>
            <a:bodyPr wrap="none" rtlCol="0">
              <a:spAutoFit/>
            </a:bodyPr>
            <a:lstStyle/>
            <a:p>
              <a:r>
                <a:rPr lang="en-US" dirty="0" smtClean="0">
                  <a:solidFill>
                    <a:srgbClr val="FF0000"/>
                  </a:solidFill>
                </a:rPr>
                <a:t>minimum</a:t>
              </a:r>
              <a:endParaRPr lang="en-US" dirty="0">
                <a:solidFill>
                  <a:srgbClr val="FF0000"/>
                </a:solidFill>
              </a:endParaRPr>
            </a:p>
          </p:txBody>
        </p:sp>
        <p:sp>
          <p:nvSpPr>
            <p:cNvPr id="17" name="Oval 16"/>
            <p:cNvSpPr/>
            <p:nvPr/>
          </p:nvSpPr>
          <p:spPr>
            <a:xfrm>
              <a:off x="6359752" y="6327064"/>
              <a:ext cx="219456" cy="219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1"/>
              <a:endCxn id="17" idx="6"/>
            </p:cNvCxnSpPr>
            <p:nvPr/>
          </p:nvCxnSpPr>
          <p:spPr>
            <a:xfrm flipH="1">
              <a:off x="6579208" y="6190695"/>
              <a:ext cx="659792" cy="2460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6" idx="1"/>
              <a:endCxn id="15" idx="6"/>
            </p:cNvCxnSpPr>
            <p:nvPr/>
          </p:nvCxnSpPr>
          <p:spPr>
            <a:xfrm flipH="1" flipV="1">
              <a:off x="3739896" y="6071616"/>
              <a:ext cx="3499104" cy="1190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462272" y="4461428"/>
            <a:ext cx="3782709" cy="1917664"/>
            <a:chOff x="4462272" y="4636532"/>
            <a:chExt cx="3782709" cy="1917664"/>
          </a:xfrm>
        </p:grpSpPr>
        <p:sp>
          <p:nvSpPr>
            <p:cNvPr id="29" name="TextBox 28"/>
            <p:cNvSpPr txBox="1"/>
            <p:nvPr/>
          </p:nvSpPr>
          <p:spPr>
            <a:xfrm>
              <a:off x="7353390" y="4636532"/>
              <a:ext cx="891591" cy="369332"/>
            </a:xfrm>
            <a:prstGeom prst="rect">
              <a:avLst/>
            </a:prstGeom>
            <a:noFill/>
            <a:ln>
              <a:solidFill>
                <a:srgbClr val="00B050"/>
              </a:solidFill>
            </a:ln>
          </p:spPr>
          <p:txBody>
            <a:bodyPr wrap="none" rtlCol="0">
              <a:spAutoFit/>
            </a:bodyPr>
            <a:lstStyle/>
            <a:p>
              <a:r>
                <a:rPr lang="en-US" smtClean="0">
                  <a:solidFill>
                    <a:srgbClr val="00B050"/>
                  </a:solidFill>
                </a:rPr>
                <a:t>median</a:t>
              </a:r>
              <a:endParaRPr lang="en-US" dirty="0">
                <a:solidFill>
                  <a:srgbClr val="00B050"/>
                </a:solidFill>
              </a:endParaRPr>
            </a:p>
          </p:txBody>
        </p:sp>
        <p:sp>
          <p:nvSpPr>
            <p:cNvPr id="30" name="Oval 29"/>
            <p:cNvSpPr/>
            <p:nvPr/>
          </p:nvSpPr>
          <p:spPr>
            <a:xfrm>
              <a:off x="4462272" y="4896136"/>
              <a:ext cx="219456" cy="2194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289320" y="6334740"/>
              <a:ext cx="219456" cy="2194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a:stCxn id="29" idx="1"/>
              <a:endCxn id="30" idx="6"/>
            </p:cNvCxnSpPr>
            <p:nvPr/>
          </p:nvCxnSpPr>
          <p:spPr>
            <a:xfrm flipH="1">
              <a:off x="4681728" y="4821198"/>
              <a:ext cx="2671662" cy="1846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9" idx="1"/>
              <a:endCxn id="31" idx="7"/>
            </p:cNvCxnSpPr>
            <p:nvPr/>
          </p:nvCxnSpPr>
          <p:spPr>
            <a:xfrm flipH="1">
              <a:off x="5476637" y="4821198"/>
              <a:ext cx="1876753" cy="154568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88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Application on STPU</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23092"/>
                <a:ext cx="8229600" cy="4847424"/>
              </a:xfrm>
            </p:spPr>
            <p:txBody>
              <a:bodyPr/>
              <a:lstStyle/>
              <a:p>
                <a:pPr marL="0" indent="0">
                  <a:buNone/>
                </a:pPr>
                <a:r>
                  <a:rPr lang="en-US" b="1" dirty="0" smtClean="0"/>
                  <a:t>Median-</a:t>
                </a:r>
                <a:r>
                  <a:rPr lang="en-US" b="1" dirty="0" err="1" smtClean="0"/>
                  <a:t>filtering</a:t>
                </a:r>
                <a:r>
                  <a:rPr lang="en-US" baseline="30000" dirty="0" err="1"/>
                  <a:t>ǂ</a:t>
                </a:r>
                <a:endParaRPr lang="en-US" dirty="0" smtClean="0"/>
              </a:p>
              <a:p>
                <a:r>
                  <a:rPr lang="en-US" dirty="0" smtClean="0"/>
                  <a:t>Using optimization-based, signed-rank formulation for </a:t>
                </a:r>
                <a14:m>
                  <m:oMath xmlns:m="http://schemas.openxmlformats.org/officeDocument/2006/math">
                    <m:d>
                      <m:dPr>
                        <m:begChr m:val="{"/>
                        <m:endChr m:val="}"/>
                        <m:ctrlPr>
                          <a:rPr lang="en-US" i="1" smtClean="0">
                            <a:latin typeface="Cambria Math"/>
                          </a:rPr>
                        </m:ctrlPr>
                      </m:dPr>
                      <m:e>
                        <m:sSub>
                          <m:sSubPr>
                            <m:ctrlPr>
                              <a:rPr lang="en-US" i="1" smtClean="0">
                                <a:latin typeface="Cambria Math"/>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sSub>
                          <m:sSubPr>
                            <m:ctrlPr>
                              <a:rPr lang="en-US" b="0" i="1" smtClean="0">
                                <a:latin typeface="Cambria Math"/>
                              </a:rPr>
                            </m:ctrlPr>
                          </m:sSubPr>
                          <m:e>
                            <m:r>
                              <a:rPr lang="en-US" b="0" i="1" smtClean="0">
                                <a:latin typeface="Cambria Math" charset="0"/>
                              </a:rPr>
                              <m:t>𝑥</m:t>
                            </m:r>
                          </m:e>
                          <m:sub>
                            <m:r>
                              <a:rPr lang="en-US" b="0" i="1" smtClean="0">
                                <a:latin typeface="Cambria Math" charset="0"/>
                              </a:rPr>
                              <m:t>2</m:t>
                            </m:r>
                          </m:sub>
                        </m:sSub>
                        <m:r>
                          <a:rPr lang="en-US" b="0" i="1" smtClean="0">
                            <a:latin typeface="Cambria Math" charset="0"/>
                          </a:rPr>
                          <m:t>,…,</m:t>
                        </m:r>
                        <m:sSub>
                          <m:sSubPr>
                            <m:ctrlPr>
                              <a:rPr lang="en-US" b="0" i="1" smtClean="0">
                                <a:latin typeface="Cambria Math"/>
                              </a:rPr>
                            </m:ctrlPr>
                          </m:sSubPr>
                          <m:e>
                            <m:r>
                              <a:rPr lang="en-US" b="0" i="1" smtClean="0">
                                <a:latin typeface="Cambria Math" charset="0"/>
                              </a:rPr>
                              <m:t>𝑥</m:t>
                            </m:r>
                          </m:e>
                          <m:sub>
                            <m:r>
                              <a:rPr lang="en-US" b="0" i="1" smtClean="0">
                                <a:latin typeface="Cambria Math" charset="0"/>
                              </a:rPr>
                              <m:t>𝑁</m:t>
                            </m:r>
                          </m:sub>
                        </m:sSub>
                      </m:e>
                    </m:d>
                  </m:oMath>
                </a14:m>
                <a:endParaRPr lang="en-US" dirty="0" smtClean="0"/>
              </a:p>
              <a:p>
                <a:pPr marL="0" indent="0">
                  <a:buNone/>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limLow>
                            <m:limLowPr>
                              <m:ctrlPr>
                                <a:rPr lang="en-US" i="1" smtClean="0">
                                  <a:latin typeface="Cambria Math"/>
                                </a:rPr>
                              </m:ctrlPr>
                            </m:limLowPr>
                            <m:e>
                              <m:acc>
                                <m:accPr>
                                  <m:chr m:val="̃"/>
                                  <m:ctrlPr>
                                    <a:rPr lang="en-US" i="1" smtClean="0">
                                      <a:latin typeface="Cambria Math"/>
                                    </a:rPr>
                                  </m:ctrlPr>
                                </m:accPr>
                                <m:e>
                                  <m:r>
                                    <a:rPr lang="en-US" b="0" i="1" smtClean="0">
                                      <a:latin typeface="Cambria Math" charset="0"/>
                                    </a:rPr>
                                    <m:t>𝑅</m:t>
                                  </m:r>
                                </m:e>
                              </m:acc>
                              <m:d>
                                <m:dPr>
                                  <m:ctrlPr>
                                    <a:rPr lang="is-IS" i="1" smtClean="0">
                                      <a:latin typeface="Cambria Math"/>
                                    </a:rPr>
                                  </m:ctrlPr>
                                </m:dPr>
                                <m:e>
                                  <m:r>
                                    <a:rPr lang="en-US" b="0" i="1" smtClean="0">
                                      <a:latin typeface="Cambria Math" charset="0"/>
                                    </a:rPr>
                                    <m:t>𝑥</m:t>
                                  </m:r>
                                </m:e>
                              </m:d>
                            </m:e>
                            <m:lim>
                              <m:r>
                                <a:rPr lang="en-US" b="0" i="1" smtClean="0">
                                  <a:latin typeface="Cambria Math" charset="0"/>
                                </a:rPr>
                                <m:t>𝑥</m:t>
                              </m:r>
                              <m:r>
                                <a:rPr lang="en-US" b="0" i="1" smtClean="0">
                                  <a:latin typeface="Cambria Math" charset="0"/>
                                  <a:ea typeface="Cambria Math" charset="0"/>
                                  <a:cs typeface="Cambria Math" charset="0"/>
                                </a:rPr>
                                <m:t>∈</m:t>
                              </m:r>
                              <m:d>
                                <m:dPr>
                                  <m:begChr m:val="{"/>
                                  <m:endChr m:val="}"/>
                                  <m:ctrlPr>
                                    <a:rPr lang="en-US" b="0" i="1" smtClean="0">
                                      <a:latin typeface="Cambria Math"/>
                                      <a:ea typeface="Cambria Math" charset="0"/>
                                      <a:cs typeface="Cambria Math" charset="0"/>
                                    </a:rPr>
                                  </m:ctrlPr>
                                </m:dPr>
                                <m:e>
                                  <m:sSub>
                                    <m:sSubPr>
                                      <m:ctrlPr>
                                        <a:rPr lang="en-US" b="0" i="1" smtClean="0">
                                          <a:latin typeface="Cambria Math"/>
                                          <a:ea typeface="Cambria Math" charset="0"/>
                                          <a:cs typeface="Cambria Math" charset="0"/>
                                        </a:rPr>
                                      </m:ctrlPr>
                                    </m:sSubPr>
                                    <m:e>
                                      <m:r>
                                        <a:rPr lang="en-US" b="0" i="1" smtClean="0">
                                          <a:latin typeface="Cambria Math" charset="0"/>
                                          <a:ea typeface="Cambria Math" charset="0"/>
                                          <a:cs typeface="Cambria Math" charset="0"/>
                                        </a:rPr>
                                        <m:t>𝑥</m:t>
                                      </m:r>
                                    </m:e>
                                    <m:sub>
                                      <m:r>
                                        <a:rPr lang="en-US" b="0" i="1" smtClean="0">
                                          <a:latin typeface="Cambria Math" charset="0"/>
                                          <a:ea typeface="Cambria Math" charset="0"/>
                                          <a:cs typeface="Cambria Math" charset="0"/>
                                        </a:rPr>
                                        <m:t>𝑖</m:t>
                                      </m:r>
                                    </m:sub>
                                  </m:sSub>
                                </m:e>
                              </m:d>
                            </m:lim>
                          </m:limLow>
                        </m:fName>
                        <m:e>
                          <m:r>
                            <a:rPr lang="en-US" b="0" i="1" smtClean="0">
                              <a:latin typeface="Cambria Math" charset="0"/>
                            </a:rPr>
                            <m:t>=</m:t>
                          </m:r>
                          <m:nary>
                            <m:naryPr>
                              <m:chr m:val="∑"/>
                              <m:ctrlPr>
                                <a:rPr lang="is-IS" b="0" i="1" smtClean="0">
                                  <a:latin typeface="Cambria Math"/>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𝑁</m:t>
                              </m:r>
                            </m:sup>
                            <m:e>
                              <m:r>
                                <m:rPr>
                                  <m:sty m:val="p"/>
                                </m:rPr>
                                <a:rPr lang="en-US" b="0" i="0" smtClean="0">
                                  <a:latin typeface="Cambria Math" charset="0"/>
                                </a:rPr>
                                <m:t>sign</m:t>
                              </m:r>
                              <m:d>
                                <m:dPr>
                                  <m:ctrlPr>
                                    <a:rPr lang="is-IS" b="0" i="1" smtClean="0">
                                      <a:latin typeface="Cambria Math"/>
                                    </a:rPr>
                                  </m:ctrlPr>
                                </m:dPr>
                                <m:e>
                                  <m:r>
                                    <a:rPr lang="en-US" b="0" i="1" smtClean="0">
                                      <a:latin typeface="Cambria Math" charset="0"/>
                                    </a:rPr>
                                    <m:t>𝑥</m:t>
                                  </m:r>
                                  <m:r>
                                    <a:rPr lang="en-US" b="0" i="1" smtClean="0">
                                      <a:latin typeface="Cambria Math" charset="0"/>
                                    </a:rPr>
                                    <m:t>−</m:t>
                                  </m:r>
                                  <m:sSub>
                                    <m:sSubPr>
                                      <m:ctrlPr>
                                        <a:rPr lang="en-US" b="0" i="1" smtClean="0">
                                          <a:latin typeface="Cambria Math"/>
                                        </a:rPr>
                                      </m:ctrlPr>
                                    </m:sSubPr>
                                    <m:e>
                                      <m:r>
                                        <a:rPr lang="en-US" b="0" i="1" smtClean="0">
                                          <a:latin typeface="Cambria Math" charset="0"/>
                                        </a:rPr>
                                        <m:t>𝑥</m:t>
                                      </m:r>
                                    </m:e>
                                    <m:sub>
                                      <m:r>
                                        <a:rPr lang="en-US" b="0" i="1" smtClean="0">
                                          <a:latin typeface="Cambria Math" charset="0"/>
                                        </a:rPr>
                                        <m:t>𝑖</m:t>
                                      </m:r>
                                    </m:sub>
                                  </m:sSub>
                                </m:e>
                              </m:d>
                            </m:e>
                          </m:nary>
                        </m:e>
                      </m:func>
                    </m:oMath>
                  </m:oMathPara>
                </a14:m>
                <a:endParaRPr lang="en-US" dirty="0" smtClean="0"/>
              </a:p>
              <a:p>
                <a:r>
                  <a:rPr lang="en-US" dirty="0" smtClean="0"/>
                  <a:t>The median, </a:t>
                </a:r>
                <a14:m>
                  <m:oMath xmlns:m="http://schemas.openxmlformats.org/officeDocument/2006/math">
                    <m:acc>
                      <m:accPr>
                        <m:chr m:val="̃"/>
                        <m:ctrlPr>
                          <a:rPr lang="en-US" i="1" smtClean="0">
                            <a:latin typeface="Cambria Math"/>
                          </a:rPr>
                        </m:ctrlPr>
                      </m:accPr>
                      <m:e>
                        <m:r>
                          <a:rPr lang="en-US" b="0" i="1" smtClean="0">
                            <a:latin typeface="Cambria Math" charset="0"/>
                          </a:rPr>
                          <m:t>𝑥</m:t>
                        </m:r>
                      </m:e>
                    </m:acc>
                  </m:oMath>
                </a14:m>
                <a:r>
                  <a:rPr lang="en-US" dirty="0" smtClean="0"/>
                  <a:t>, is such that </a:t>
                </a:r>
                <a14:m>
                  <m:oMath xmlns:m="http://schemas.openxmlformats.org/officeDocument/2006/math">
                    <m:acc>
                      <m:accPr>
                        <m:chr m:val="̃"/>
                        <m:ctrlPr>
                          <a:rPr lang="en-US" i="1" smtClean="0">
                            <a:latin typeface="Cambria Math"/>
                          </a:rPr>
                        </m:ctrlPr>
                      </m:accPr>
                      <m:e>
                        <m:r>
                          <a:rPr lang="en-US" b="0" i="1" smtClean="0">
                            <a:latin typeface="Cambria Math" charset="0"/>
                          </a:rPr>
                          <m:t>𝑅</m:t>
                        </m:r>
                      </m:e>
                    </m:acc>
                    <m:d>
                      <m:dPr>
                        <m:ctrlPr>
                          <a:rPr lang="is-IS" i="1" smtClean="0">
                            <a:latin typeface="Cambria Math"/>
                          </a:rPr>
                        </m:ctrlPr>
                      </m:dPr>
                      <m:e>
                        <m:acc>
                          <m:accPr>
                            <m:chr m:val="̃"/>
                            <m:ctrlPr>
                              <a:rPr lang="is-IS" i="1" smtClean="0">
                                <a:latin typeface="Cambria Math"/>
                              </a:rPr>
                            </m:ctrlPr>
                          </m:accPr>
                          <m:e>
                            <m:r>
                              <a:rPr lang="en-US" b="0" i="1" smtClean="0">
                                <a:latin typeface="Cambria Math" charset="0"/>
                              </a:rPr>
                              <m:t>𝑥</m:t>
                            </m:r>
                          </m:e>
                        </m:acc>
                      </m:e>
                    </m:d>
                  </m:oMath>
                </a14:m>
                <a:r>
                  <a:rPr lang="en-US" dirty="0" smtClean="0"/>
                  <a:t> is closest to </a:t>
                </a:r>
                <a14:m>
                  <m:oMath xmlns:m="http://schemas.openxmlformats.org/officeDocument/2006/math">
                    <m:r>
                      <a:rPr lang="en-US" i="1" dirty="0" smtClean="0">
                        <a:latin typeface="Cambria Math" charset="0"/>
                      </a:rPr>
                      <m:t>0</m:t>
                    </m:r>
                  </m:oMath>
                </a14:m>
                <a:r>
                  <a:rPr lang="en-US" baseline="30000" dirty="0" smtClean="0"/>
                  <a:t>*</a:t>
                </a:r>
              </a:p>
              <a:p>
                <a:r>
                  <a:rPr lang="en-US" dirty="0" smtClean="0"/>
                  <a:t>We also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m:t>
                      </m:r>
                      <m:f>
                        <m:fPr>
                          <m:ctrlPr>
                            <a:rPr lang="bg-BG" b="0" i="1" smtClean="0">
                              <a:latin typeface="Cambria Math"/>
                            </a:rPr>
                          </m:ctrlPr>
                        </m:fPr>
                        <m:num>
                          <m:r>
                            <a:rPr lang="en-US" b="0" i="1" smtClean="0">
                              <a:latin typeface="Cambria Math" charset="0"/>
                            </a:rPr>
                            <m:t>𝑁</m:t>
                          </m:r>
                          <m:r>
                            <a:rPr lang="en-US" b="0" i="1" smtClean="0">
                              <a:latin typeface="Cambria Math" charset="0"/>
                            </a:rPr>
                            <m:t>−1</m:t>
                          </m:r>
                        </m:num>
                        <m:den>
                          <m:r>
                            <a:rPr lang="en-US" b="0" i="1" smtClean="0">
                              <a:latin typeface="Cambria Math" charset="0"/>
                            </a:rPr>
                            <m:t>2</m:t>
                          </m:r>
                        </m:den>
                      </m:f>
                      <m:r>
                        <a:rPr lang="bg-BG" b="0" i="1" smtClean="0">
                          <a:latin typeface="Cambria Math" charset="0"/>
                          <a:ea typeface="Cambria Math" charset="0"/>
                          <a:cs typeface="Cambria Math" charset="0"/>
                        </a:rPr>
                        <m:t>≤</m:t>
                      </m:r>
                      <m:acc>
                        <m:accPr>
                          <m:chr m:val="̃"/>
                          <m:ctrlPr>
                            <a:rPr lang="bg-BG" b="0" i="1" smtClean="0">
                              <a:latin typeface="Cambria Math"/>
                              <a:ea typeface="Cambria Math" charset="0"/>
                              <a:cs typeface="Cambria Math" charset="0"/>
                            </a:rPr>
                          </m:ctrlPr>
                        </m:accPr>
                        <m:e>
                          <m:r>
                            <a:rPr lang="en-US" b="0" i="1" smtClean="0">
                              <a:latin typeface="Cambria Math" charset="0"/>
                              <a:ea typeface="Cambria Math" charset="0"/>
                              <a:cs typeface="Cambria Math" charset="0"/>
                            </a:rPr>
                            <m:t>𝑅</m:t>
                          </m:r>
                        </m:e>
                      </m:acc>
                      <m:d>
                        <m:dPr>
                          <m:ctrlPr>
                            <a:rPr lang="is-IS" b="0" i="1" smtClean="0">
                              <a:latin typeface="Cambria Math"/>
                            </a:rPr>
                          </m:ctrlPr>
                        </m:dPr>
                        <m:e>
                          <m:r>
                            <a:rPr lang="en-US" b="0" i="1" smtClean="0">
                              <a:latin typeface="Cambria Math" charset="0"/>
                            </a:rPr>
                            <m:t>𝑥</m:t>
                          </m:r>
                        </m:e>
                      </m:d>
                      <m:r>
                        <a:rPr lang="is-IS" b="0" i="1" smtClean="0">
                          <a:latin typeface="Cambria Math" charset="0"/>
                          <a:ea typeface="Cambria Math" charset="0"/>
                          <a:cs typeface="Cambria Math" charset="0"/>
                        </a:rPr>
                        <m:t>≤</m:t>
                      </m:r>
                      <m:f>
                        <m:fPr>
                          <m:ctrlPr>
                            <a:rPr lang="bg-BG" b="0" i="1" smtClean="0">
                              <a:latin typeface="Cambria Math"/>
                              <a:ea typeface="Cambria Math" charset="0"/>
                              <a:cs typeface="Cambria Math" charset="0"/>
                            </a:rPr>
                          </m:ctrlPr>
                        </m:fPr>
                        <m:num>
                          <m:r>
                            <a:rPr lang="en-US" b="0" i="1" smtClean="0">
                              <a:latin typeface="Cambria Math" charset="0"/>
                              <a:ea typeface="Cambria Math" charset="0"/>
                              <a:cs typeface="Cambria Math" charset="0"/>
                            </a:rPr>
                            <m:t>𝑁</m:t>
                          </m:r>
                          <m:r>
                            <a:rPr lang="en-US" b="0" i="1" smtClean="0">
                              <a:latin typeface="Cambria Math" charset="0"/>
                              <a:ea typeface="Cambria Math" charset="0"/>
                              <a:cs typeface="Cambria Math" charset="0"/>
                            </a:rPr>
                            <m:t>−1</m:t>
                          </m:r>
                        </m:num>
                        <m:den>
                          <m:r>
                            <a:rPr lang="en-US" b="0" i="1" smtClean="0">
                              <a:latin typeface="Cambria Math" charset="0"/>
                              <a:ea typeface="Cambria Math" charset="0"/>
                              <a:cs typeface="Cambria Math" charset="0"/>
                            </a:rPr>
                            <m:t>2</m:t>
                          </m:r>
                        </m:den>
                      </m:f>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𝑥</m:t>
                      </m:r>
                    </m:oMath>
                  </m:oMathPara>
                </a14:m>
                <a:endParaRPr lang="en-US" dirty="0" smtClean="0"/>
              </a:p>
              <a:p>
                <a:r>
                  <a:rPr lang="en-US" dirty="0" smtClean="0"/>
                  <a:t>For our application using images</a:t>
                </a:r>
              </a:p>
              <a:p>
                <a:pPr lvl="1"/>
                <a:r>
                  <a:rPr lang="en-US" dirty="0" smtClean="0"/>
                  <a:t>We will apply the median-filter to each pixel and its neighbors</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23092"/>
                <a:ext cx="8229600" cy="4847424"/>
              </a:xfrm>
              <a:blipFill>
                <a:blip r:embed="rId2"/>
                <a:stretch>
                  <a:fillRect l="-1111" t="-10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sp>
        <p:nvSpPr>
          <p:cNvPr id="5" name="TextBox 4"/>
          <p:cNvSpPr txBox="1"/>
          <p:nvPr/>
        </p:nvSpPr>
        <p:spPr>
          <a:xfrm>
            <a:off x="457200" y="6072749"/>
            <a:ext cx="2467470" cy="369332"/>
          </a:xfrm>
          <a:prstGeom prst="rect">
            <a:avLst/>
          </a:prstGeom>
          <a:noFill/>
        </p:spPr>
        <p:txBody>
          <a:bodyPr wrap="none" rtlCol="0">
            <a:spAutoFit/>
          </a:bodyPr>
          <a:lstStyle/>
          <a:p>
            <a:r>
              <a:rPr lang="en-US" baseline="30000" dirty="0" err="1"/>
              <a:t>ǂ</a:t>
            </a:r>
            <a:r>
              <a:rPr lang="en-US" dirty="0" err="1" smtClean="0"/>
              <a:t>See</a:t>
            </a:r>
            <a:r>
              <a:rPr lang="en-US" dirty="0" smtClean="0"/>
              <a:t> </a:t>
            </a:r>
            <a:r>
              <a:rPr lang="en-US" dirty="0" err="1" smtClean="0"/>
              <a:t>Verzi</a:t>
            </a:r>
            <a:r>
              <a:rPr lang="en-US" dirty="0" smtClean="0"/>
              <a:t> et al., 2016</a:t>
            </a:r>
            <a:endParaRPr lang="en-US" dirty="0"/>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nvPr>
            </p:nvGraphicFramePr>
            <p:xfrm>
              <a:off x="7571232" y="4208293"/>
              <a:ext cx="1115568" cy="1115568"/>
            </p:xfrm>
            <a:graphic>
              <a:graphicData uri="http://schemas.openxmlformats.org/drawingml/2006/table">
                <a:tbl>
                  <a:tblPr firstRow="1" bandRow="1">
                    <a:tableStyleId>{5940675A-B579-460E-94D1-54222C63F5DA}</a:tableStyleId>
                  </a:tblPr>
                  <a:tblGrid>
                    <a:gridCol w="371856">
                      <a:extLst>
                        <a:ext uri="{9D8B030D-6E8A-4147-A177-3AD203B41FA5}">
                          <a16:colId xmlns:a16="http://schemas.microsoft.com/office/drawing/2014/main" xmlns="" val="20000"/>
                        </a:ext>
                      </a:extLst>
                    </a:gridCol>
                    <a:gridCol w="371856">
                      <a:extLst>
                        <a:ext uri="{9D8B030D-6E8A-4147-A177-3AD203B41FA5}">
                          <a16:colId xmlns:a16="http://schemas.microsoft.com/office/drawing/2014/main" xmlns="" val="20001"/>
                        </a:ext>
                      </a:extLst>
                    </a:gridCol>
                    <a:gridCol w="371856">
                      <a:extLst>
                        <a:ext uri="{9D8B030D-6E8A-4147-A177-3AD203B41FA5}">
                          <a16:colId xmlns:a16="http://schemas.microsoft.com/office/drawing/2014/main" xmlns="" val="20002"/>
                        </a:ext>
                      </a:extLst>
                    </a:gridCol>
                  </a:tblGrid>
                  <a:tr h="371856">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1</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2</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3</m:t>
                                    </m:r>
                                  </m:sub>
                                </m:sSub>
                              </m:oMath>
                            </m:oMathPara>
                          </a14:m>
                          <a:endParaRPr lang="en-US" dirty="0"/>
                        </a:p>
                      </a:txBody>
                      <a:tcPr/>
                    </a:tc>
                    <a:extLst>
                      <a:ext uri="{0D108BD9-81ED-4DB2-BD59-A6C34878D82A}">
                        <a16:rowId xmlns:a16="http://schemas.microsoft.com/office/drawing/2014/main" xmlns="" val="10000"/>
                      </a:ext>
                    </a:extLst>
                  </a:tr>
                  <a:tr h="3718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4</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5</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6</m:t>
                                    </m:r>
                                  </m:sub>
                                </m:sSub>
                              </m:oMath>
                            </m:oMathPara>
                          </a14:m>
                          <a:endParaRPr lang="en-US" dirty="0"/>
                        </a:p>
                      </a:txBody>
                      <a:tcPr/>
                    </a:tc>
                    <a:extLst>
                      <a:ext uri="{0D108BD9-81ED-4DB2-BD59-A6C34878D82A}">
                        <a16:rowId xmlns:a16="http://schemas.microsoft.com/office/drawing/2014/main" xmlns="" val="10001"/>
                      </a:ext>
                    </a:extLst>
                  </a:tr>
                  <a:tr h="37185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7</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8</m:t>
                                    </m:r>
                                  </m:sub>
                                </m:sSub>
                              </m:oMath>
                            </m:oMathPara>
                          </a14:m>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charset="0"/>
                                      </a:rPr>
                                      <m:t>𝑥</m:t>
                                    </m:r>
                                  </m:e>
                                  <m:sub>
                                    <m:r>
                                      <a:rPr lang="en-US" b="0" i="1" smtClean="0">
                                        <a:latin typeface="Cambria Math" charset="0"/>
                                      </a:rPr>
                                      <m:t>9</m:t>
                                    </m:r>
                                  </m:sub>
                                </m:sSub>
                              </m:oMath>
                            </m:oMathPara>
                          </a14:m>
                          <a:endParaRPr lang="en-US" dirty="0"/>
                        </a:p>
                      </a:txBody>
                      <a:tcPr/>
                    </a:tc>
                    <a:extLst>
                      <a:ext uri="{0D108BD9-81ED-4DB2-BD59-A6C34878D82A}">
                        <a16:rowId xmlns:a16="http://schemas.microsoft.com/office/drawing/2014/main" xmlns="" val="10002"/>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190255527"/>
                  </p:ext>
                </p:extLst>
              </p:nvPr>
            </p:nvGraphicFramePr>
            <p:xfrm>
              <a:off x="7571232" y="4208293"/>
              <a:ext cx="1115568" cy="1115568"/>
            </p:xfrm>
            <a:graphic>
              <a:graphicData uri="http://schemas.openxmlformats.org/drawingml/2006/table">
                <a:tbl>
                  <a:tblPr firstRow="1" bandRow="1">
                    <a:tableStyleId>{5940675A-B579-460E-94D1-54222C63F5DA}</a:tableStyleId>
                  </a:tblPr>
                  <a:tblGrid>
                    <a:gridCol w="371856"/>
                    <a:gridCol w="371856"/>
                    <a:gridCol w="371856"/>
                  </a:tblGrid>
                  <a:tr h="371856">
                    <a:tc>
                      <a:txBody>
                        <a:bodyPr/>
                        <a:lstStyle/>
                        <a:p>
                          <a:endParaRPr lang="en-US"/>
                        </a:p>
                      </a:txBody>
                      <a:tcPr>
                        <a:blipFill rotWithShape="0">
                          <a:blip r:embed="rId3"/>
                          <a:stretch>
                            <a:fillRect l="-3279" t="-1639" r="-204918" b="-204918"/>
                          </a:stretch>
                        </a:blipFill>
                      </a:tcPr>
                    </a:tc>
                    <a:tc>
                      <a:txBody>
                        <a:bodyPr/>
                        <a:lstStyle/>
                        <a:p>
                          <a:endParaRPr lang="en-US"/>
                        </a:p>
                      </a:txBody>
                      <a:tcPr>
                        <a:blipFill rotWithShape="0">
                          <a:blip r:embed="rId3"/>
                          <a:stretch>
                            <a:fillRect l="-103279" t="-1639" r="-104918" b="-204918"/>
                          </a:stretch>
                        </a:blipFill>
                      </a:tcPr>
                    </a:tc>
                    <a:tc>
                      <a:txBody>
                        <a:bodyPr/>
                        <a:lstStyle/>
                        <a:p>
                          <a:endParaRPr lang="en-US"/>
                        </a:p>
                      </a:txBody>
                      <a:tcPr>
                        <a:blipFill rotWithShape="0">
                          <a:blip r:embed="rId3"/>
                          <a:stretch>
                            <a:fillRect l="-203279" t="-1639" r="-4918" b="-204918"/>
                          </a:stretch>
                        </a:blipFill>
                      </a:tcPr>
                    </a:tc>
                  </a:tr>
                  <a:tr h="371856">
                    <a:tc>
                      <a:txBody>
                        <a:bodyPr/>
                        <a:lstStyle/>
                        <a:p>
                          <a:endParaRPr lang="en-US"/>
                        </a:p>
                      </a:txBody>
                      <a:tcPr>
                        <a:blipFill rotWithShape="0">
                          <a:blip r:embed="rId3"/>
                          <a:stretch>
                            <a:fillRect l="-3279" t="-100000" r="-204918" b="-101613"/>
                          </a:stretch>
                        </a:blipFill>
                      </a:tcPr>
                    </a:tc>
                    <a:tc>
                      <a:txBody>
                        <a:bodyPr/>
                        <a:lstStyle/>
                        <a:p>
                          <a:endParaRPr lang="en-US"/>
                        </a:p>
                      </a:txBody>
                      <a:tcPr>
                        <a:blipFill rotWithShape="0">
                          <a:blip r:embed="rId3"/>
                          <a:stretch>
                            <a:fillRect l="-103279" t="-100000" r="-104918" b="-101613"/>
                          </a:stretch>
                        </a:blipFill>
                      </a:tcPr>
                    </a:tc>
                    <a:tc>
                      <a:txBody>
                        <a:bodyPr/>
                        <a:lstStyle/>
                        <a:p>
                          <a:endParaRPr lang="en-US"/>
                        </a:p>
                      </a:txBody>
                      <a:tcPr>
                        <a:blipFill rotWithShape="0">
                          <a:blip r:embed="rId3"/>
                          <a:stretch>
                            <a:fillRect l="-203279" t="-100000" r="-4918" b="-101613"/>
                          </a:stretch>
                        </a:blipFill>
                      </a:tcPr>
                    </a:tc>
                  </a:tr>
                  <a:tr h="371856">
                    <a:tc>
                      <a:txBody>
                        <a:bodyPr/>
                        <a:lstStyle/>
                        <a:p>
                          <a:endParaRPr lang="en-US"/>
                        </a:p>
                      </a:txBody>
                      <a:tcPr>
                        <a:blipFill rotWithShape="0">
                          <a:blip r:embed="rId3"/>
                          <a:stretch>
                            <a:fillRect l="-3279" t="-203279" r="-204918" b="-3279"/>
                          </a:stretch>
                        </a:blipFill>
                      </a:tcPr>
                    </a:tc>
                    <a:tc>
                      <a:txBody>
                        <a:bodyPr/>
                        <a:lstStyle/>
                        <a:p>
                          <a:endParaRPr lang="en-US"/>
                        </a:p>
                      </a:txBody>
                      <a:tcPr>
                        <a:blipFill rotWithShape="0">
                          <a:blip r:embed="rId3"/>
                          <a:stretch>
                            <a:fillRect l="-103279" t="-203279" r="-104918" b="-3279"/>
                          </a:stretch>
                        </a:blipFill>
                      </a:tcPr>
                    </a:tc>
                    <a:tc>
                      <a:txBody>
                        <a:bodyPr/>
                        <a:lstStyle/>
                        <a:p>
                          <a:endParaRPr lang="en-US"/>
                        </a:p>
                      </a:txBody>
                      <a:tcPr>
                        <a:blipFill rotWithShape="0">
                          <a:blip r:embed="rId3"/>
                          <a:stretch>
                            <a:fillRect l="-203279" t="-203279" r="-4918" b="-3279"/>
                          </a:stretch>
                        </a:blipFill>
                      </a:tcPr>
                    </a:tc>
                  </a:tr>
                </a:tbl>
              </a:graphicData>
            </a:graphic>
          </p:graphicFrame>
        </mc:Fallback>
      </mc:AlternateContent>
      <p:grpSp>
        <p:nvGrpSpPr>
          <p:cNvPr id="12" name="Group 11"/>
          <p:cNvGrpSpPr/>
          <p:nvPr/>
        </p:nvGrpSpPr>
        <p:grpSpPr>
          <a:xfrm>
            <a:off x="5661498" y="4590288"/>
            <a:ext cx="2622966" cy="864990"/>
            <a:chOff x="5661498" y="4590288"/>
            <a:chExt cx="2622966" cy="864990"/>
          </a:xfrm>
        </p:grpSpPr>
        <p:sp>
          <p:nvSpPr>
            <p:cNvPr id="8" name="Oval 7"/>
            <p:cNvSpPr/>
            <p:nvPr/>
          </p:nvSpPr>
          <p:spPr>
            <a:xfrm>
              <a:off x="7955280" y="4590288"/>
              <a:ext cx="329184" cy="329184"/>
            </a:xfrm>
            <a:prstGeom prst="ellipse">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endCxn id="8" idx="3"/>
            </p:cNvCxnSpPr>
            <p:nvPr/>
          </p:nvCxnSpPr>
          <p:spPr>
            <a:xfrm flipV="1">
              <a:off x="5661498" y="4871264"/>
              <a:ext cx="2341990" cy="584014"/>
            </a:xfrm>
            <a:prstGeom prst="line">
              <a:avLst/>
            </a:prstGeom>
            <a:ln>
              <a:solidFill>
                <a:schemeClr val="accent5">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6968060" y="6075341"/>
            <a:ext cx="1718740" cy="369332"/>
          </a:xfrm>
          <a:prstGeom prst="rect">
            <a:avLst/>
          </a:prstGeom>
          <a:noFill/>
        </p:spPr>
        <p:txBody>
          <a:bodyPr wrap="none" rtlCol="0">
            <a:spAutoFit/>
          </a:bodyPr>
          <a:lstStyle/>
          <a:p>
            <a:r>
              <a:rPr lang="en-US" baseline="30000" dirty="0"/>
              <a:t>*</a:t>
            </a:r>
            <a:r>
              <a:rPr lang="en-US" dirty="0" smtClean="0"/>
              <a:t>See </a:t>
            </a:r>
            <a:r>
              <a:rPr lang="en-US" dirty="0" err="1" smtClean="0"/>
              <a:t>Oja</a:t>
            </a:r>
            <a:r>
              <a:rPr lang="en-US" dirty="0" smtClean="0"/>
              <a:t>, 2010</a:t>
            </a:r>
            <a:endParaRPr lang="en-US" dirty="0"/>
          </a:p>
        </p:txBody>
      </p:sp>
    </p:spTree>
    <p:extLst>
      <p:ext uri="{BB962C8B-B14F-4D97-AF65-F5344CB8AC3E}">
        <p14:creationId xmlns:p14="http://schemas.microsoft.com/office/powerpoint/2010/main" val="957519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Median-filtering</a:t>
            </a:r>
            <a:endParaRPr lang="en-US" dirty="0"/>
          </a:p>
        </p:txBody>
      </p:sp>
      <p:sp>
        <p:nvSpPr>
          <p:cNvPr id="3" name="Content Placeholder 2"/>
          <p:cNvSpPr>
            <a:spLocks noGrp="1"/>
          </p:cNvSpPr>
          <p:nvPr>
            <p:ph idx="1"/>
          </p:nvPr>
        </p:nvSpPr>
        <p:spPr/>
        <p:txBody>
          <a:bodyPr/>
          <a:lstStyle/>
          <a:p>
            <a:r>
              <a:rPr lang="en-US" dirty="0" smtClean="0"/>
              <a:t>Original image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noChangeAspect="1"/>
          </p:cNvPicPr>
          <p:nvPr/>
        </p:nvPicPr>
        <p:blipFill>
          <a:blip r:embed="rId2"/>
          <a:stretch>
            <a:fillRect/>
          </a:stretch>
        </p:blipFill>
        <p:spPr>
          <a:xfrm>
            <a:off x="457200" y="1737360"/>
            <a:ext cx="4191000" cy="3276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479" y="2118360"/>
            <a:ext cx="3911600" cy="2514600"/>
          </a:xfrm>
          <a:prstGeom prst="rect">
            <a:avLst/>
          </a:prstGeom>
        </p:spPr>
      </p:pic>
      <p:sp>
        <p:nvSpPr>
          <p:cNvPr id="7" name="TextBox 6"/>
          <p:cNvSpPr txBox="1"/>
          <p:nvPr/>
        </p:nvSpPr>
        <p:spPr>
          <a:xfrm>
            <a:off x="5062411" y="4564864"/>
            <a:ext cx="3531736" cy="369332"/>
          </a:xfrm>
          <a:prstGeom prst="rect">
            <a:avLst/>
          </a:prstGeom>
          <a:noFill/>
        </p:spPr>
        <p:txBody>
          <a:bodyPr wrap="none" rtlCol="0">
            <a:spAutoFit/>
          </a:bodyPr>
          <a:lstStyle/>
          <a:p>
            <a:r>
              <a:rPr lang="en-US" dirty="0" err="1" smtClean="0"/>
              <a:t>SpikingSort</a:t>
            </a:r>
            <a:r>
              <a:rPr lang="en-US" dirty="0" smtClean="0"/>
              <a:t> network using decay</a:t>
            </a:r>
            <a:endParaRPr lang="en-US" dirty="0"/>
          </a:p>
        </p:txBody>
      </p:sp>
    </p:spTree>
    <p:extLst>
      <p:ext uri="{BB962C8B-B14F-4D97-AF65-F5344CB8AC3E}">
        <p14:creationId xmlns:p14="http://schemas.microsoft.com/office/powerpoint/2010/main" val="3443993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Median-filtering</a:t>
            </a:r>
            <a:endParaRPr lang="en-US" dirty="0"/>
          </a:p>
        </p:txBody>
      </p:sp>
      <p:sp>
        <p:nvSpPr>
          <p:cNvPr id="3" name="Content Placeholder 2"/>
          <p:cNvSpPr>
            <a:spLocks noGrp="1"/>
          </p:cNvSpPr>
          <p:nvPr>
            <p:ph idx="1"/>
          </p:nvPr>
        </p:nvSpPr>
        <p:spPr/>
        <p:txBody>
          <a:bodyPr/>
          <a:lstStyle/>
          <a:p>
            <a:r>
              <a:rPr lang="en-US" dirty="0" smtClean="0"/>
              <a:t>Noisy image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264" t="25555" r="9651" b="26667"/>
          <a:stretch/>
        </p:blipFill>
        <p:spPr>
          <a:xfrm>
            <a:off x="457200" y="1737360"/>
            <a:ext cx="4191000" cy="3276600"/>
          </a:xfrm>
          <a:prstGeom prst="rect">
            <a:avLst/>
          </a:prstGeom>
        </p:spPr>
      </p:pic>
      <p:pic>
        <p:nvPicPr>
          <p:cNvPr id="9" name="Picture 8"/>
          <p:cNvPicPr>
            <a:picLocks noChangeAspect="1"/>
          </p:cNvPicPr>
          <p:nvPr/>
        </p:nvPicPr>
        <p:blipFill>
          <a:blip r:embed="rId3"/>
          <a:stretch>
            <a:fillRect/>
          </a:stretch>
        </p:blipFill>
        <p:spPr>
          <a:xfrm>
            <a:off x="4663440" y="1737360"/>
            <a:ext cx="4191000" cy="3276600"/>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395906" y="5669280"/>
                <a:ext cx="2726067" cy="369332"/>
              </a:xfrm>
              <a:prstGeom prst="rect">
                <a:avLst/>
              </a:prstGeom>
              <a:noFill/>
            </p:spPr>
            <p:txBody>
              <a:bodyPr wrap="none" rtlCol="0">
                <a:spAutoFit/>
              </a:bodyPr>
              <a:lstStyle/>
              <a:p>
                <a:r>
                  <a:rPr lang="en-US" dirty="0"/>
                  <a:t>t</a:t>
                </a:r>
                <a:r>
                  <a:rPr lang="en-US" dirty="0" smtClean="0"/>
                  <a:t>otal difference = </a:t>
                </a:r>
                <a14:m>
                  <m:oMath xmlns:m="http://schemas.openxmlformats.org/officeDocument/2006/math">
                    <m:r>
                      <a:rPr lang="en-US" b="0" i="1" smtClean="0">
                        <a:latin typeface="Cambria Math" charset="0"/>
                      </a:rPr>
                      <m:t>780735</m:t>
                    </m:r>
                  </m:oMath>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395906" y="5669280"/>
                <a:ext cx="2726067" cy="369332"/>
              </a:xfrm>
              <a:prstGeom prst="rect">
                <a:avLst/>
              </a:prstGeom>
              <a:blipFill rotWithShape="0">
                <a:blip r:embed="rId4"/>
                <a:stretch>
                  <a:fillRect l="-179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113777" y="5303520"/>
                <a:ext cx="3290324" cy="369332"/>
              </a:xfrm>
              <a:prstGeom prst="rect">
                <a:avLst/>
              </a:prstGeom>
              <a:noFill/>
            </p:spPr>
            <p:txBody>
              <a:bodyPr wrap="none" rtlCol="0">
                <a:spAutoFit/>
              </a:bodyPr>
              <a:lstStyle/>
              <a:p>
                <a:r>
                  <a:rPr lang="en-US" dirty="0" smtClean="0"/>
                  <a:t>number different pixels = </a:t>
                </a:r>
                <a14:m>
                  <m:oMath xmlns:m="http://schemas.openxmlformats.org/officeDocument/2006/math">
                    <m:r>
                      <a:rPr lang="en-US" b="0" i="1" smtClean="0">
                        <a:latin typeface="Cambria Math" charset="0"/>
                      </a:rPr>
                      <m:t>6651</m:t>
                    </m:r>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113777" y="5303520"/>
                <a:ext cx="3290324" cy="369332"/>
              </a:xfrm>
              <a:prstGeom prst="rect">
                <a:avLst/>
              </a:prstGeom>
              <a:blipFill rotWithShape="0">
                <a:blip r:embed="rId5"/>
                <a:stretch>
                  <a:fillRect l="-166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60264" y="4937760"/>
                <a:ext cx="3197350" cy="369332"/>
              </a:xfrm>
              <a:prstGeom prst="rect">
                <a:avLst/>
              </a:prstGeom>
              <a:noFill/>
            </p:spPr>
            <p:txBody>
              <a:bodyPr wrap="none" rtlCol="0">
                <a:spAutoFit/>
              </a:bodyPr>
              <a:lstStyle/>
              <a:p>
                <a:r>
                  <a:rPr lang="en-US" dirty="0" smtClean="0"/>
                  <a:t>percent </a:t>
                </a:r>
                <a:r>
                  <a:rPr lang="en-US" dirty="0"/>
                  <a:t>pixels </a:t>
                </a:r>
                <a:r>
                  <a:rPr lang="en-US" dirty="0" smtClean="0"/>
                  <a:t>different = </a:t>
                </a:r>
                <a14:m>
                  <m:oMath xmlns:m="http://schemas.openxmlformats.org/officeDocument/2006/math">
                    <m:r>
                      <a:rPr lang="en-US" b="0" i="1" smtClean="0">
                        <a:latin typeface="Cambria Math" charset="0"/>
                      </a:rPr>
                      <m:t>9.85</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160264" y="4937760"/>
                <a:ext cx="3197350" cy="369332"/>
              </a:xfrm>
              <a:prstGeom prst="rect">
                <a:avLst/>
              </a:prstGeom>
              <a:blipFill rotWithShape="0">
                <a:blip r:embed="rId6"/>
                <a:stretch>
                  <a:fillRect l="-171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73088" y="6035040"/>
                <a:ext cx="3171702" cy="369332"/>
              </a:xfrm>
              <a:prstGeom prst="rect">
                <a:avLst/>
              </a:prstGeom>
              <a:noFill/>
            </p:spPr>
            <p:txBody>
              <a:bodyPr wrap="none" rtlCol="0">
                <a:spAutoFit/>
              </a:bodyPr>
              <a:lstStyle/>
              <a:p>
                <a:r>
                  <a:rPr lang="en-US" dirty="0" smtClean="0"/>
                  <a:t>average difference = </a:t>
                </a:r>
                <a14:m>
                  <m:oMath xmlns:m="http://schemas.openxmlformats.org/officeDocument/2006/math">
                    <m:r>
                      <a:rPr lang="en-US" b="0" i="1" smtClean="0">
                        <a:latin typeface="Cambria Math" charset="0"/>
                      </a:rPr>
                      <m:t>117.386</m:t>
                    </m:r>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5173088" y="6035040"/>
                <a:ext cx="3171702" cy="369332"/>
              </a:xfrm>
              <a:prstGeom prst="rect">
                <a:avLst/>
              </a:prstGeom>
              <a:blipFill rotWithShape="0">
                <a:blip r:embed="rId7"/>
                <a:stretch>
                  <a:fillRect l="-1731"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137851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Median-filtering</a:t>
            </a:r>
            <a:endParaRPr lang="en-US" dirty="0"/>
          </a:p>
        </p:txBody>
      </p:sp>
      <p:sp>
        <p:nvSpPr>
          <p:cNvPr id="3" name="Content Placeholder 2"/>
          <p:cNvSpPr>
            <a:spLocks noGrp="1"/>
          </p:cNvSpPr>
          <p:nvPr>
            <p:ph idx="1"/>
          </p:nvPr>
        </p:nvSpPr>
        <p:spPr/>
        <p:txBody>
          <a:bodyPr/>
          <a:lstStyle/>
          <a:p>
            <a:r>
              <a:rPr lang="en-US" dirty="0" smtClean="0"/>
              <a:t>Median-filtered image (1</a:t>
            </a:r>
            <a:r>
              <a:rPr lang="en-US" baseline="30000" dirty="0" smtClean="0"/>
              <a:t>st</a:t>
            </a:r>
            <a:r>
              <a:rPr lang="en-US" dirty="0" smtClean="0"/>
              <a:t> iteration)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noChangeAspect="1"/>
          </p:cNvPicPr>
          <p:nvPr/>
        </p:nvPicPr>
        <p:blipFill>
          <a:blip r:embed="rId2"/>
          <a:stretch>
            <a:fillRect/>
          </a:stretch>
        </p:blipFill>
        <p:spPr>
          <a:xfrm>
            <a:off x="457200" y="1737360"/>
            <a:ext cx="4191000" cy="32766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264" t="25555" r="9651" b="26667"/>
          <a:stretch/>
        </p:blipFill>
        <p:spPr>
          <a:xfrm>
            <a:off x="4663440" y="1737360"/>
            <a:ext cx="4191000" cy="32766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395906" y="5669280"/>
                <a:ext cx="2726067" cy="369332"/>
              </a:xfrm>
              <a:prstGeom prst="rect">
                <a:avLst/>
              </a:prstGeom>
              <a:noFill/>
            </p:spPr>
            <p:txBody>
              <a:bodyPr wrap="none" rtlCol="0">
                <a:spAutoFit/>
              </a:bodyPr>
              <a:lstStyle/>
              <a:p>
                <a:r>
                  <a:rPr lang="en-US" dirty="0" smtClean="0"/>
                  <a:t>total difference = </a:t>
                </a:r>
                <a14:m>
                  <m:oMath xmlns:m="http://schemas.openxmlformats.org/officeDocument/2006/math">
                    <m:r>
                      <a:rPr lang="en-US" b="0" i="1" smtClean="0">
                        <a:latin typeface="Cambria Math" charset="0"/>
                      </a:rPr>
                      <m:t>578625</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395906" y="5669280"/>
                <a:ext cx="2726067" cy="369332"/>
              </a:xfrm>
              <a:prstGeom prst="rect">
                <a:avLst/>
              </a:prstGeom>
              <a:blipFill rotWithShape="0">
                <a:blip r:embed="rId4"/>
                <a:stretch>
                  <a:fillRect l="-179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113777" y="5303520"/>
                <a:ext cx="3418565" cy="369332"/>
              </a:xfrm>
              <a:prstGeom prst="rect">
                <a:avLst/>
              </a:prstGeom>
              <a:noFill/>
            </p:spPr>
            <p:txBody>
              <a:bodyPr wrap="none" rtlCol="0">
                <a:spAutoFit/>
              </a:bodyPr>
              <a:lstStyle/>
              <a:p>
                <a:r>
                  <a:rPr lang="en-US" dirty="0" smtClean="0"/>
                  <a:t>number different pixels = </a:t>
                </a:r>
                <a14:m>
                  <m:oMath xmlns:m="http://schemas.openxmlformats.org/officeDocument/2006/math">
                    <m:r>
                      <a:rPr lang="en-US" b="0" i="1" smtClean="0">
                        <a:latin typeface="Cambria Math" charset="0"/>
                      </a:rPr>
                      <m:t>45704</m:t>
                    </m:r>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113777" y="5303520"/>
                <a:ext cx="3418565" cy="369332"/>
              </a:xfrm>
              <a:prstGeom prst="rect">
                <a:avLst/>
              </a:prstGeom>
              <a:blipFill rotWithShape="0">
                <a:blip r:embed="rId5"/>
                <a:stretch>
                  <a:fillRect l="-160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60264" y="4937760"/>
                <a:ext cx="3197350" cy="369332"/>
              </a:xfrm>
              <a:prstGeom prst="rect">
                <a:avLst/>
              </a:prstGeom>
              <a:noFill/>
            </p:spPr>
            <p:txBody>
              <a:bodyPr wrap="none" rtlCol="0">
                <a:spAutoFit/>
              </a:bodyPr>
              <a:lstStyle/>
              <a:p>
                <a:r>
                  <a:rPr lang="en-US" dirty="0" smtClean="0"/>
                  <a:t>percent </a:t>
                </a:r>
                <a:r>
                  <a:rPr lang="en-US" dirty="0"/>
                  <a:t>pixels </a:t>
                </a:r>
                <a:r>
                  <a:rPr lang="en-US" dirty="0" smtClean="0"/>
                  <a:t>different = </a:t>
                </a:r>
                <a14:m>
                  <m:oMath xmlns:m="http://schemas.openxmlformats.org/officeDocument/2006/math">
                    <m:r>
                      <a:rPr lang="en-US" i="1">
                        <a:latin typeface="Cambria Math" charset="0"/>
                      </a:rPr>
                      <m:t>6</m:t>
                    </m:r>
                    <m:r>
                      <a:rPr lang="en-US" b="0" i="1" smtClean="0">
                        <a:latin typeface="Cambria Math" charset="0"/>
                      </a:rPr>
                      <m:t>7.7</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160264" y="4937760"/>
                <a:ext cx="3197350" cy="369332"/>
              </a:xfrm>
              <a:prstGeom prst="rect">
                <a:avLst/>
              </a:prstGeom>
              <a:blipFill rotWithShape="0">
                <a:blip r:embed="rId6"/>
                <a:stretch>
                  <a:fillRect l="-171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73088" y="6035040"/>
                <a:ext cx="3171702" cy="369332"/>
              </a:xfrm>
              <a:prstGeom prst="rect">
                <a:avLst/>
              </a:prstGeom>
              <a:noFill/>
            </p:spPr>
            <p:txBody>
              <a:bodyPr wrap="none" rtlCol="0">
                <a:spAutoFit/>
              </a:bodyPr>
              <a:lstStyle/>
              <a:p>
                <a:r>
                  <a:rPr lang="en-US" dirty="0" smtClean="0"/>
                  <a:t>average difference = </a:t>
                </a:r>
                <a14:m>
                  <m:oMath xmlns:m="http://schemas.openxmlformats.org/officeDocument/2006/math">
                    <m:r>
                      <a:rPr lang="en-US" b="0" i="1" smtClean="0">
                        <a:latin typeface="Cambria Math" charset="0"/>
                      </a:rPr>
                      <m:t>12.</m:t>
                    </m:r>
                    <m:r>
                      <a:rPr lang="en-US" b="0" i="0" smtClean="0">
                        <a:latin typeface="Cambria Math" charset="0"/>
                      </a:rPr>
                      <m:t>6603</m:t>
                    </m:r>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5173088" y="6035040"/>
                <a:ext cx="3171702" cy="369332"/>
              </a:xfrm>
              <a:prstGeom prst="rect">
                <a:avLst/>
              </a:prstGeom>
              <a:blipFill rotWithShape="0">
                <a:blip r:embed="rId7"/>
                <a:stretch>
                  <a:fillRect l="-1731"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3956488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Median-filtering</a:t>
            </a:r>
            <a:endParaRPr lang="en-US" dirty="0"/>
          </a:p>
        </p:txBody>
      </p:sp>
      <p:sp>
        <p:nvSpPr>
          <p:cNvPr id="3" name="Content Placeholder 2"/>
          <p:cNvSpPr>
            <a:spLocks noGrp="1"/>
          </p:cNvSpPr>
          <p:nvPr>
            <p:ph idx="1"/>
          </p:nvPr>
        </p:nvSpPr>
        <p:spPr>
          <a:xfrm>
            <a:off x="457200" y="1278740"/>
            <a:ext cx="8229600" cy="5125632"/>
          </a:xfrm>
        </p:spPr>
        <p:txBody>
          <a:bodyPr/>
          <a:lstStyle/>
          <a:p>
            <a:r>
              <a:rPr lang="en-US" dirty="0" smtClean="0"/>
              <a:t>Median-filtered image (1</a:t>
            </a:r>
            <a:r>
              <a:rPr lang="en-US" baseline="30000" dirty="0" smtClean="0"/>
              <a:t>st</a:t>
            </a:r>
            <a:r>
              <a:rPr lang="en-US" dirty="0" smtClean="0"/>
              <a:t> iteration)</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noChangeAspect="1"/>
          </p:cNvPicPr>
          <p:nvPr/>
        </p:nvPicPr>
        <p:blipFill>
          <a:blip r:embed="rId2"/>
          <a:stretch>
            <a:fillRect/>
          </a:stretch>
        </p:blipFill>
        <p:spPr>
          <a:xfrm>
            <a:off x="457200" y="1737360"/>
            <a:ext cx="4191000" cy="32766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264" t="25555" r="9651" b="26667"/>
          <a:stretch/>
        </p:blipFill>
        <p:spPr>
          <a:xfrm>
            <a:off x="4663440" y="1737360"/>
            <a:ext cx="4191000" cy="32766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5395906" y="5669280"/>
                <a:ext cx="2726067" cy="369332"/>
              </a:xfrm>
              <a:prstGeom prst="rect">
                <a:avLst/>
              </a:prstGeom>
              <a:noFill/>
            </p:spPr>
            <p:txBody>
              <a:bodyPr wrap="none" rtlCol="0">
                <a:spAutoFit/>
              </a:bodyPr>
              <a:lstStyle/>
              <a:p>
                <a:r>
                  <a:rPr lang="en-US" dirty="0" smtClean="0"/>
                  <a:t>total difference = </a:t>
                </a:r>
                <a14:m>
                  <m:oMath xmlns:m="http://schemas.openxmlformats.org/officeDocument/2006/math">
                    <m:r>
                      <a:rPr lang="en-US" b="0" i="1" smtClean="0">
                        <a:latin typeface="Cambria Math" charset="0"/>
                      </a:rPr>
                      <m:t>578625</m:t>
                    </m:r>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395906" y="5669280"/>
                <a:ext cx="2726067" cy="369332"/>
              </a:xfrm>
              <a:prstGeom prst="rect">
                <a:avLst/>
              </a:prstGeom>
              <a:blipFill rotWithShape="0">
                <a:blip r:embed="rId4"/>
                <a:stretch>
                  <a:fillRect l="-179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113777" y="5303520"/>
                <a:ext cx="3418565" cy="369332"/>
              </a:xfrm>
              <a:prstGeom prst="rect">
                <a:avLst/>
              </a:prstGeom>
              <a:noFill/>
            </p:spPr>
            <p:txBody>
              <a:bodyPr wrap="none" rtlCol="0">
                <a:spAutoFit/>
              </a:bodyPr>
              <a:lstStyle/>
              <a:p>
                <a:r>
                  <a:rPr lang="en-US" dirty="0" smtClean="0"/>
                  <a:t>number different pixels = </a:t>
                </a:r>
                <a14:m>
                  <m:oMath xmlns:m="http://schemas.openxmlformats.org/officeDocument/2006/math">
                    <m:r>
                      <a:rPr lang="en-US" b="0" i="1" smtClean="0">
                        <a:latin typeface="Cambria Math" charset="0"/>
                      </a:rPr>
                      <m:t>45704</m:t>
                    </m:r>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113777" y="5303520"/>
                <a:ext cx="3418565" cy="369332"/>
              </a:xfrm>
              <a:prstGeom prst="rect">
                <a:avLst/>
              </a:prstGeom>
              <a:blipFill rotWithShape="0">
                <a:blip r:embed="rId5"/>
                <a:stretch>
                  <a:fillRect l="-160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160264" y="4937760"/>
                <a:ext cx="3197350" cy="369332"/>
              </a:xfrm>
              <a:prstGeom prst="rect">
                <a:avLst/>
              </a:prstGeom>
              <a:noFill/>
            </p:spPr>
            <p:txBody>
              <a:bodyPr wrap="none" rtlCol="0">
                <a:spAutoFit/>
              </a:bodyPr>
              <a:lstStyle/>
              <a:p>
                <a:r>
                  <a:rPr lang="en-US" dirty="0" smtClean="0"/>
                  <a:t>percent </a:t>
                </a:r>
                <a:r>
                  <a:rPr lang="en-US" dirty="0"/>
                  <a:t>pixels </a:t>
                </a:r>
                <a:r>
                  <a:rPr lang="en-US" dirty="0" smtClean="0"/>
                  <a:t>different = </a:t>
                </a:r>
                <a14:m>
                  <m:oMath xmlns:m="http://schemas.openxmlformats.org/officeDocument/2006/math">
                    <m:r>
                      <a:rPr lang="en-US" i="1">
                        <a:latin typeface="Cambria Math" charset="0"/>
                      </a:rPr>
                      <m:t>6</m:t>
                    </m:r>
                    <m:r>
                      <a:rPr lang="en-US" b="0" i="1" smtClean="0">
                        <a:latin typeface="Cambria Math" charset="0"/>
                      </a:rPr>
                      <m:t>7.7</m:t>
                    </m:r>
                  </m:oMath>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160264" y="4937760"/>
                <a:ext cx="3197350" cy="369332"/>
              </a:xfrm>
              <a:prstGeom prst="rect">
                <a:avLst/>
              </a:prstGeom>
              <a:blipFill rotWithShape="0">
                <a:blip r:embed="rId6"/>
                <a:stretch>
                  <a:fillRect l="-171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73088" y="6035040"/>
                <a:ext cx="3171702" cy="369332"/>
              </a:xfrm>
              <a:prstGeom prst="rect">
                <a:avLst/>
              </a:prstGeom>
              <a:noFill/>
            </p:spPr>
            <p:txBody>
              <a:bodyPr wrap="none" rtlCol="0">
                <a:spAutoFit/>
              </a:bodyPr>
              <a:lstStyle/>
              <a:p>
                <a:r>
                  <a:rPr lang="en-US" dirty="0" smtClean="0"/>
                  <a:t>average difference = </a:t>
                </a:r>
                <a14:m>
                  <m:oMath xmlns:m="http://schemas.openxmlformats.org/officeDocument/2006/math">
                    <m:r>
                      <a:rPr lang="en-US" b="0" i="1" smtClean="0">
                        <a:latin typeface="Cambria Math" charset="0"/>
                      </a:rPr>
                      <m:t>12.</m:t>
                    </m:r>
                    <m:r>
                      <a:rPr lang="en-US" b="0" i="0" smtClean="0">
                        <a:latin typeface="Cambria Math" charset="0"/>
                      </a:rPr>
                      <m:t>6603</m:t>
                    </m:r>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5173088" y="6035040"/>
                <a:ext cx="3171702" cy="369332"/>
              </a:xfrm>
              <a:prstGeom prst="rect">
                <a:avLst/>
              </a:prstGeom>
              <a:blipFill rotWithShape="0">
                <a:blip r:embed="rId7"/>
                <a:stretch>
                  <a:fillRect l="-1731" t="-8197" b="-24590"/>
                </a:stretch>
              </a:blipFill>
            </p:spPr>
            <p:txBody>
              <a:bodyPr/>
              <a:lstStyle/>
              <a:p>
                <a:r>
                  <a:rPr lang="en-US">
                    <a:noFill/>
                  </a:rPr>
                  <a:t> </a:t>
                </a:r>
              </a:p>
            </p:txBody>
          </p:sp>
        </mc:Fallback>
      </mc:AlternateContent>
      <p:sp>
        <p:nvSpPr>
          <p:cNvPr id="6" name="TextBox 5"/>
          <p:cNvSpPr txBox="1"/>
          <p:nvPr/>
        </p:nvSpPr>
        <p:spPr>
          <a:xfrm>
            <a:off x="441959" y="4953000"/>
            <a:ext cx="4671817" cy="923330"/>
          </a:xfrm>
          <a:prstGeom prst="rect">
            <a:avLst/>
          </a:prstGeom>
          <a:noFill/>
        </p:spPr>
        <p:txBody>
          <a:bodyPr wrap="square" rtlCol="0">
            <a:spAutoFit/>
          </a:bodyPr>
          <a:lstStyle/>
          <a:p>
            <a:r>
              <a:rPr lang="en-US" b="1" dirty="0" smtClean="0"/>
              <a:t>As of yesterday:</a:t>
            </a:r>
          </a:p>
          <a:p>
            <a:r>
              <a:rPr lang="en-US" b="1" dirty="0" smtClean="0"/>
              <a:t>STPU API working with N2A neural framework</a:t>
            </a:r>
          </a:p>
        </p:txBody>
      </p:sp>
      <p:sp>
        <p:nvSpPr>
          <p:cNvPr id="7" name="TextBox 6"/>
          <p:cNvSpPr txBox="1"/>
          <p:nvPr/>
        </p:nvSpPr>
        <p:spPr>
          <a:xfrm>
            <a:off x="-19538" y="5872758"/>
            <a:ext cx="5741700" cy="369332"/>
          </a:xfrm>
          <a:prstGeom prst="rect">
            <a:avLst/>
          </a:prstGeom>
          <a:noFill/>
        </p:spPr>
        <p:txBody>
          <a:bodyPr wrap="none" rtlCol="0">
            <a:spAutoFit/>
          </a:bodyPr>
          <a:lstStyle/>
          <a:p>
            <a:r>
              <a:rPr lang="en-US" b="1" dirty="0" smtClean="0"/>
              <a:t>Architecture and API support multiple applications</a:t>
            </a:r>
            <a:endParaRPr lang="en-US" b="1" dirty="0"/>
          </a:p>
        </p:txBody>
      </p:sp>
    </p:spTree>
    <p:extLst>
      <p:ext uri="{BB962C8B-B14F-4D97-AF65-F5344CB8AC3E}">
        <p14:creationId xmlns:p14="http://schemas.microsoft.com/office/powerpoint/2010/main" val="34940178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Steganography with the STPU</a:t>
            </a:r>
            <a:endParaRPr lang="en-US" dirty="0"/>
          </a:p>
        </p:txBody>
      </p:sp>
      <p:sp>
        <p:nvSpPr>
          <p:cNvPr id="3" name="Content Placeholder 2"/>
          <p:cNvSpPr>
            <a:spLocks noGrp="1"/>
          </p:cNvSpPr>
          <p:nvPr>
            <p:ph idx="1"/>
          </p:nvPr>
        </p:nvSpPr>
        <p:spPr/>
        <p:txBody>
          <a:bodyPr/>
          <a:lstStyle/>
          <a:p>
            <a:r>
              <a:rPr lang="en-US" dirty="0" smtClean="0"/>
              <a:t>Steganography is practice of concealing data within data</a:t>
            </a:r>
          </a:p>
          <a:p>
            <a:r>
              <a:rPr lang="en-US" dirty="0" smtClean="0"/>
              <a:t>STPU with phase-coding allows us</a:t>
            </a:r>
          </a:p>
          <a:p>
            <a:pPr lvl="1"/>
            <a:r>
              <a:rPr lang="en-US" dirty="0" smtClean="0"/>
              <a:t>To learn original data</a:t>
            </a:r>
          </a:p>
          <a:p>
            <a:pPr lvl="2"/>
            <a:r>
              <a:rPr lang="en-US" dirty="0" smtClean="0"/>
              <a:t>Could be “ground truth”</a:t>
            </a:r>
          </a:p>
          <a:p>
            <a:pPr lvl="2"/>
            <a:r>
              <a:rPr lang="en-US" dirty="0" smtClean="0"/>
              <a:t>Could be one of two (or more) data sources</a:t>
            </a:r>
          </a:p>
          <a:p>
            <a:pPr lvl="1"/>
            <a:r>
              <a:rPr lang="en-US" dirty="0" smtClean="0"/>
              <a:t>To perform phase-differencing with incoming data source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spTree>
    <p:extLst>
      <p:ext uri="{BB962C8B-B14F-4D97-AF65-F5344CB8AC3E}">
        <p14:creationId xmlns:p14="http://schemas.microsoft.com/office/powerpoint/2010/main" val="16634708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Steganography example</a:t>
            </a:r>
            <a:endParaRPr lang="en-US" dirty="0"/>
          </a:p>
        </p:txBody>
      </p:sp>
      <p:sp>
        <p:nvSpPr>
          <p:cNvPr id="3" name="Content Placeholder 2"/>
          <p:cNvSpPr>
            <a:spLocks noGrp="1"/>
          </p:cNvSpPr>
          <p:nvPr>
            <p:ph idx="1"/>
          </p:nvPr>
        </p:nvSpPr>
        <p:spPr/>
        <p:txBody>
          <a:bodyPr/>
          <a:lstStyle/>
          <a:p>
            <a:r>
              <a:rPr lang="en-US" dirty="0" smtClean="0"/>
              <a:t>Who is hiding in this picture?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75" y="1841902"/>
            <a:ext cx="2959100" cy="3721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147" y="1841902"/>
            <a:ext cx="2959100" cy="3721100"/>
          </a:xfrm>
          <a:prstGeom prst="rect">
            <a:avLst/>
          </a:prstGeom>
        </p:spPr>
      </p:pic>
      <p:sp>
        <p:nvSpPr>
          <p:cNvPr id="7" name="TextBox 6"/>
          <p:cNvSpPr txBox="1"/>
          <p:nvPr/>
        </p:nvSpPr>
        <p:spPr>
          <a:xfrm>
            <a:off x="2062147" y="5853747"/>
            <a:ext cx="979755" cy="369332"/>
          </a:xfrm>
          <a:prstGeom prst="rect">
            <a:avLst/>
          </a:prstGeom>
          <a:noFill/>
        </p:spPr>
        <p:txBody>
          <a:bodyPr wrap="none" rtlCol="0">
            <a:spAutoFit/>
          </a:bodyPr>
          <a:lstStyle/>
          <a:p>
            <a:r>
              <a:rPr lang="en-US" dirty="0" smtClean="0"/>
              <a:t>Original</a:t>
            </a:r>
            <a:endParaRPr lang="en-US" dirty="0"/>
          </a:p>
        </p:txBody>
      </p:sp>
      <p:sp>
        <p:nvSpPr>
          <p:cNvPr id="8" name="TextBox 7"/>
          <p:cNvSpPr txBox="1"/>
          <p:nvPr/>
        </p:nvSpPr>
        <p:spPr>
          <a:xfrm>
            <a:off x="5398026" y="5853747"/>
            <a:ext cx="2467342" cy="369332"/>
          </a:xfrm>
          <a:prstGeom prst="rect">
            <a:avLst/>
          </a:prstGeom>
          <a:noFill/>
        </p:spPr>
        <p:txBody>
          <a:bodyPr wrap="none" rtlCol="0">
            <a:spAutoFit/>
          </a:bodyPr>
          <a:lstStyle/>
          <a:p>
            <a:r>
              <a:rPr lang="en-US" dirty="0" smtClean="0"/>
              <a:t>Copy </a:t>
            </a:r>
            <a:r>
              <a:rPr lang="en-US" smtClean="0"/>
              <a:t>with hidden data</a:t>
            </a:r>
            <a:endParaRPr lang="en-US" dirty="0"/>
          </a:p>
        </p:txBody>
      </p:sp>
    </p:spTree>
    <p:extLst>
      <p:ext uri="{BB962C8B-B14F-4D97-AF65-F5344CB8AC3E}">
        <p14:creationId xmlns:p14="http://schemas.microsoft.com/office/powerpoint/2010/main" val="3791886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E55A7B-7854-E145-92D9-B491DF4BAE2D}"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45596" y="76200"/>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Neural-inspired algorithms have matured &amp; are achieving success on recognition problems</a:t>
            </a:r>
            <a:endParaRPr lang="en-US" sz="2800" kern="0" dirty="0">
              <a:solidFill>
                <a:schemeClr val="tx1"/>
              </a:solidFill>
              <a:latin typeface="Arial" panose="020B0604020202020204" pitchFamily="34" charset="0"/>
              <a:cs typeface="Arial" panose="020B0604020202020204" pitchFamily="34" charset="0"/>
            </a:endParaRPr>
          </a:p>
        </p:txBody>
      </p:sp>
      <p:grpSp>
        <p:nvGrpSpPr>
          <p:cNvPr id="15" name="Group 14"/>
          <p:cNvGrpSpPr/>
          <p:nvPr/>
        </p:nvGrpSpPr>
        <p:grpSpPr>
          <a:xfrm>
            <a:off x="3642340" y="1527502"/>
            <a:ext cx="2529860" cy="2124167"/>
            <a:chOff x="285633" y="3733800"/>
            <a:chExt cx="3177456" cy="2667914"/>
          </a:xfrm>
        </p:grpSpPr>
        <p:pic>
          <p:nvPicPr>
            <p:cNvPr id="17" name="Picture 2" descr="Sylvester Stallone, going through DeepFace's forward-facing algorithm"/>
            <p:cNvPicPr>
              <a:picLocks noChangeAspect="1" noChangeArrowheads="1"/>
            </p:cNvPicPr>
            <p:nvPr/>
          </p:nvPicPr>
          <p:blipFill rotWithShape="1">
            <a:blip r:embed="rId3">
              <a:extLst>
                <a:ext uri="{28A0092B-C50C-407E-A947-70E740481C1C}">
                  <a14:useLocalDpi xmlns:a14="http://schemas.microsoft.com/office/drawing/2010/main" val="0"/>
                </a:ext>
              </a:extLst>
            </a:blip>
            <a:srcRect r="21666"/>
            <a:stretch/>
          </p:blipFill>
          <p:spPr bwMode="auto">
            <a:xfrm>
              <a:off x="304800" y="3733800"/>
              <a:ext cx="3044214" cy="250504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5633" y="6131120"/>
              <a:ext cx="3177456" cy="270594"/>
            </a:xfrm>
            <a:prstGeom prst="rect">
              <a:avLst/>
            </a:prstGeom>
          </p:spPr>
          <p:txBody>
            <a:bodyPr wrap="none">
              <a:spAutoFit/>
            </a:bodyPr>
            <a:lstStyle/>
            <a:p>
              <a:r>
                <a:rPr lang="en-US" sz="800" dirty="0" smtClean="0"/>
                <a:t>DeepFace (Facebook) - Taigman et al. CVPR 2014</a:t>
              </a:r>
              <a:endParaRPr lang="en-US" sz="800" dirty="0"/>
            </a:p>
          </p:txBody>
        </p:sp>
      </p:grpSp>
      <p:grpSp>
        <p:nvGrpSpPr>
          <p:cNvPr id="3" name="Group 2"/>
          <p:cNvGrpSpPr/>
          <p:nvPr/>
        </p:nvGrpSpPr>
        <p:grpSpPr>
          <a:xfrm>
            <a:off x="6424169" y="4011018"/>
            <a:ext cx="2518398" cy="1932582"/>
            <a:chOff x="3196602" y="3828450"/>
            <a:chExt cx="2743200" cy="2105092"/>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9906" r="68019"/>
            <a:stretch/>
          </p:blipFill>
          <p:spPr bwMode="auto">
            <a:xfrm>
              <a:off x="3196602" y="3828450"/>
              <a:ext cx="2743200" cy="19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3196602" y="5698867"/>
              <a:ext cx="2351372" cy="234675"/>
            </a:xfrm>
            <a:prstGeom prst="rect">
              <a:avLst/>
            </a:prstGeom>
            <a:noFill/>
            <a:ln>
              <a:noFill/>
            </a:ln>
          </p:spPr>
          <p:txBody>
            <a:bodyPr wrap="square" rtlCol="0">
              <a:spAutoFit/>
            </a:bodyPr>
            <a:lstStyle/>
            <a:p>
              <a:r>
                <a:rPr lang="en-US" sz="800" dirty="0" smtClean="0"/>
                <a:t>Karpathy etc. CVPR 2014</a:t>
              </a:r>
              <a:endParaRPr lang="en-US" sz="800" dirty="0"/>
            </a:p>
          </p:txBody>
        </p:sp>
      </p:grpSp>
      <p:grpSp>
        <p:nvGrpSpPr>
          <p:cNvPr id="6" name="Group 5"/>
          <p:cNvGrpSpPr/>
          <p:nvPr/>
        </p:nvGrpSpPr>
        <p:grpSpPr>
          <a:xfrm>
            <a:off x="3063889" y="4080516"/>
            <a:ext cx="3009418" cy="1710684"/>
            <a:chOff x="3191935" y="3993581"/>
            <a:chExt cx="3009418" cy="1710684"/>
          </a:xfrm>
        </p:grpSpPr>
        <p:pic>
          <p:nvPicPr>
            <p:cNvPr id="2051" name="Picture 3" descr="C:\Users\cdjame\Documents\HAANA\HAANA_References\WuBaidu_2015_DeepImage_Page_5.jpg"/>
            <p:cNvPicPr>
              <a:picLocks noChangeAspect="1" noChangeArrowheads="1"/>
            </p:cNvPicPr>
            <p:nvPr/>
          </p:nvPicPr>
          <p:blipFill rotWithShape="1">
            <a:blip r:embed="rId5">
              <a:extLst>
                <a:ext uri="{28A0092B-C50C-407E-A947-70E740481C1C}">
                  <a14:useLocalDpi xmlns:a14="http://schemas.microsoft.com/office/drawing/2010/main" val="0"/>
                </a:ext>
              </a:extLst>
            </a:blip>
            <a:srcRect l="49963" t="10050" r="11318" b="74070"/>
            <a:stretch/>
          </p:blipFill>
          <p:spPr bwMode="auto">
            <a:xfrm>
              <a:off x="3191935" y="3993581"/>
              <a:ext cx="3009418" cy="159730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3250081" y="5486400"/>
              <a:ext cx="2297894" cy="217865"/>
            </a:xfrm>
            <a:prstGeom prst="rect">
              <a:avLst/>
            </a:prstGeom>
          </p:spPr>
          <p:txBody>
            <a:bodyPr wrap="square">
              <a:spAutoFit/>
            </a:bodyPr>
            <a:lstStyle/>
            <a:p>
              <a:r>
                <a:rPr lang="en-US" sz="800" i="1" dirty="0" smtClean="0"/>
                <a:t>DeepImage (Baidu) - Wu </a:t>
              </a:r>
              <a:r>
                <a:rPr lang="en-US" sz="800" i="1" dirty="0"/>
                <a:t>et al. </a:t>
              </a:r>
              <a:r>
                <a:rPr lang="en-US" sz="800" i="1" dirty="0" smtClean="0"/>
                <a:t>2015</a:t>
              </a:r>
              <a:endParaRPr lang="en-US" sz="800" i="1" dirty="0"/>
            </a:p>
          </p:txBody>
        </p:sp>
      </p:grpSp>
      <p:grpSp>
        <p:nvGrpSpPr>
          <p:cNvPr id="7" name="Group 6"/>
          <p:cNvGrpSpPr/>
          <p:nvPr/>
        </p:nvGrpSpPr>
        <p:grpSpPr>
          <a:xfrm>
            <a:off x="6520013" y="1571542"/>
            <a:ext cx="2272375" cy="2009858"/>
            <a:chOff x="6087513" y="1393635"/>
            <a:chExt cx="2272375" cy="2009858"/>
          </a:xfrm>
        </p:grpSpPr>
        <p:sp>
          <p:nvSpPr>
            <p:cNvPr id="23" name="Rectangle 22"/>
            <p:cNvSpPr/>
            <p:nvPr/>
          </p:nvSpPr>
          <p:spPr>
            <a:xfrm>
              <a:off x="6087513" y="3188049"/>
              <a:ext cx="2272375" cy="215444"/>
            </a:xfrm>
            <a:prstGeom prst="rect">
              <a:avLst/>
            </a:prstGeom>
          </p:spPr>
          <p:txBody>
            <a:bodyPr wrap="square">
              <a:spAutoFit/>
            </a:bodyPr>
            <a:lstStyle/>
            <a:p>
              <a:r>
                <a:rPr lang="en-US" sz="800" i="1" dirty="0" smtClean="0"/>
                <a:t>FaceNet (Google) - Schroff </a:t>
              </a:r>
              <a:r>
                <a:rPr lang="en-US" sz="800" i="1" dirty="0"/>
                <a:t>et al. </a:t>
              </a:r>
              <a:r>
                <a:rPr lang="en-US" sz="800" i="1" dirty="0" smtClean="0"/>
                <a:t>CVPR 2015</a:t>
              </a:r>
              <a:endParaRPr lang="en-US" sz="800" i="1" dirty="0"/>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393635"/>
              <a:ext cx="1676777" cy="178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28600" y="2504309"/>
            <a:ext cx="3115728" cy="2035365"/>
            <a:chOff x="195864" y="1546035"/>
            <a:chExt cx="3115728" cy="2035365"/>
          </a:xfrm>
        </p:grpSpPr>
        <p:grpSp>
          <p:nvGrpSpPr>
            <p:cNvPr id="2" name="Group 1"/>
            <p:cNvGrpSpPr/>
            <p:nvPr/>
          </p:nvGrpSpPr>
          <p:grpSpPr>
            <a:xfrm>
              <a:off x="195864" y="1546035"/>
              <a:ext cx="2686687" cy="2035365"/>
              <a:chOff x="351461" y="2690756"/>
              <a:chExt cx="3327475" cy="2520810"/>
            </a:xfrm>
          </p:grpSpPr>
          <p:sp>
            <p:nvSpPr>
              <p:cNvPr id="32" name="Title 3"/>
              <p:cNvSpPr txBox="1">
                <a:spLocks/>
              </p:cNvSpPr>
              <p:nvPr/>
            </p:nvSpPr>
            <p:spPr>
              <a:xfrm>
                <a:off x="351461" y="4913147"/>
                <a:ext cx="2467939" cy="29841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800" dirty="0">
                    <a:latin typeface="Arial" panose="020B0604020202020204" pitchFamily="34" charset="0"/>
                    <a:cs typeface="Arial" panose="020B0604020202020204" pitchFamily="34" charset="0"/>
                  </a:rPr>
                  <a:t>http://www.cheshireeng.com/Neuralyst/nnbg.htm</a:t>
                </a:r>
              </a:p>
            </p:txBody>
          </p:sp>
          <p:pic>
            <p:nvPicPr>
              <p:cNvPr id="20482" name="Picture 2" descr="http://www.cheshireeng.com/Neuralyst/nnbg3.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797" y="2690756"/>
                <a:ext cx="3306139" cy="2103908"/>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C:\Users\cdjame\Documents\HAANA\FY16_Continuation\MNIST0to4ExampleInvert.jpg"/>
            <p:cNvPicPr>
              <a:picLocks noChangeAspect="1" noChangeArrowheads="1"/>
            </p:cNvPicPr>
            <p:nvPr/>
          </p:nvPicPr>
          <p:blipFill rotWithShape="1">
            <a:blip r:embed="rId8">
              <a:extLst>
                <a:ext uri="{28A0092B-C50C-407E-A947-70E740481C1C}">
                  <a14:useLocalDpi xmlns:a14="http://schemas.microsoft.com/office/drawing/2010/main" val="0"/>
                </a:ext>
              </a:extLst>
            </a:blip>
            <a:srcRect l="21433" r="18479" b="16447"/>
            <a:stretch/>
          </p:blipFill>
          <p:spPr bwMode="auto">
            <a:xfrm>
              <a:off x="2037144" y="1720177"/>
              <a:ext cx="1274448" cy="265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Users\cdjame\Documents\Projects\HAANA\Logo\HAANA_LogoF.t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SNL_color_stack.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103956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Phase-differencing demonstration</a:t>
            </a:r>
            <a:endParaRPr lang="en-US" dirty="0"/>
          </a:p>
        </p:txBody>
      </p:sp>
      <p:sp>
        <p:nvSpPr>
          <p:cNvPr id="3" name="Content Placeholder 2"/>
          <p:cNvSpPr>
            <a:spLocks noGrp="1"/>
          </p:cNvSpPr>
          <p:nvPr>
            <p:ph idx="1"/>
          </p:nvPr>
        </p:nvSpPr>
        <p:spPr>
          <a:xfrm>
            <a:off x="457200" y="1103636"/>
            <a:ext cx="8229600" cy="4847424"/>
          </a:xfrm>
        </p:spPr>
        <p:txBody>
          <a:bodyPr/>
          <a:lstStyle/>
          <a:p>
            <a:r>
              <a:rPr lang="en-US" dirty="0" smtClean="0"/>
              <a:t>Aggregation phase-difference between two images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6" name="SpikingSort_postprocess_3_Original_diff_Incoming_H8Kik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5960" y="1645920"/>
            <a:ext cx="5212080" cy="4112284"/>
          </a:xfrm>
          <a:prstGeom prst="rect">
            <a:avLst/>
          </a:prstGeom>
        </p:spPr>
      </p:pic>
    </p:spTree>
    <p:extLst>
      <p:ext uri="{BB962C8B-B14F-4D97-AF65-F5344CB8AC3E}">
        <p14:creationId xmlns:p14="http://schemas.microsoft.com/office/powerpoint/2010/main" val="232297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Phase-differencing demonstration</a:t>
            </a:r>
            <a:endParaRPr lang="en-US" dirty="0"/>
          </a:p>
        </p:txBody>
      </p:sp>
      <p:sp>
        <p:nvSpPr>
          <p:cNvPr id="3" name="Content Placeholder 2"/>
          <p:cNvSpPr>
            <a:spLocks noGrp="1"/>
          </p:cNvSpPr>
          <p:nvPr>
            <p:ph idx="1"/>
          </p:nvPr>
        </p:nvSpPr>
        <p:spPr>
          <a:xfrm>
            <a:off x="457200" y="1103636"/>
            <a:ext cx="8229600" cy="4847424"/>
          </a:xfrm>
        </p:spPr>
        <p:txBody>
          <a:bodyPr/>
          <a:lstStyle/>
          <a:p>
            <a:r>
              <a:rPr lang="en-US" dirty="0" smtClean="0"/>
              <a:t>Phase-differencing</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4663440" y="1558482"/>
            <a:ext cx="4297680" cy="3931920"/>
          </a:xfrm>
          <a:prstGeom prst="rect">
            <a:avLst/>
          </a:prstGeom>
        </p:spPr>
      </p:pic>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182880" y="1558482"/>
            <a:ext cx="4297680" cy="3931920"/>
          </a:xfrm>
          <a:prstGeom prst="rect">
            <a:avLst/>
          </a:prstGeom>
        </p:spPr>
      </p:pic>
      <p:sp>
        <p:nvSpPr>
          <p:cNvPr id="9" name="TextBox 8"/>
          <p:cNvSpPr txBox="1"/>
          <p:nvPr/>
        </p:nvSpPr>
        <p:spPr>
          <a:xfrm>
            <a:off x="1065563" y="5351399"/>
            <a:ext cx="2467342" cy="369332"/>
          </a:xfrm>
          <a:prstGeom prst="rect">
            <a:avLst/>
          </a:prstGeom>
          <a:noFill/>
        </p:spPr>
        <p:txBody>
          <a:bodyPr wrap="none" rtlCol="0">
            <a:spAutoFit/>
          </a:bodyPr>
          <a:lstStyle/>
          <a:p>
            <a:r>
              <a:rPr lang="en-US" dirty="0" smtClean="0"/>
              <a:t>Copy </a:t>
            </a:r>
            <a:r>
              <a:rPr lang="en-US" smtClean="0"/>
              <a:t>with hidden data</a:t>
            </a:r>
            <a:endParaRPr lang="en-US" dirty="0"/>
          </a:p>
        </p:txBody>
      </p:sp>
      <p:sp>
        <p:nvSpPr>
          <p:cNvPr id="10" name="TextBox 9"/>
          <p:cNvSpPr txBox="1"/>
          <p:nvPr/>
        </p:nvSpPr>
        <p:spPr>
          <a:xfrm>
            <a:off x="5546767" y="5351399"/>
            <a:ext cx="2617063" cy="369332"/>
          </a:xfrm>
          <a:prstGeom prst="rect">
            <a:avLst/>
          </a:prstGeom>
          <a:noFill/>
        </p:spPr>
        <p:txBody>
          <a:bodyPr wrap="none" rtlCol="0">
            <a:spAutoFit/>
          </a:bodyPr>
          <a:lstStyle/>
          <a:p>
            <a:r>
              <a:rPr lang="en-US" smtClean="0"/>
              <a:t>Phase-difference image</a:t>
            </a:r>
            <a:endParaRPr lang="en-US" dirty="0"/>
          </a:p>
        </p:txBody>
      </p:sp>
    </p:spTree>
    <p:extLst>
      <p:ext uri="{BB962C8B-B14F-4D97-AF65-F5344CB8AC3E}">
        <p14:creationId xmlns:p14="http://schemas.microsoft.com/office/powerpoint/2010/main" val="11531481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STPU Shows Great Promise</a:t>
            </a:r>
            <a:endParaRPr lang="en-US" dirty="0"/>
          </a:p>
        </p:txBody>
      </p:sp>
      <p:sp>
        <p:nvSpPr>
          <p:cNvPr id="3" name="Content Placeholder 2"/>
          <p:cNvSpPr>
            <a:spLocks noGrp="1"/>
          </p:cNvSpPr>
          <p:nvPr>
            <p:ph idx="1"/>
          </p:nvPr>
        </p:nvSpPr>
        <p:spPr/>
        <p:txBody>
          <a:bodyPr/>
          <a:lstStyle/>
          <a:p>
            <a:r>
              <a:rPr lang="en-US" sz="2800" dirty="0" smtClean="0"/>
              <a:t>Neural architecture extremely flexible</a:t>
            </a:r>
          </a:p>
          <a:p>
            <a:pPr lvl="1"/>
            <a:r>
              <a:rPr lang="en-US" sz="2400" dirty="0" smtClean="0"/>
              <a:t>Many applications, same architecture</a:t>
            </a:r>
          </a:p>
          <a:p>
            <a:r>
              <a:rPr lang="en-US" sz="2800" dirty="0" smtClean="0"/>
              <a:t>High performance, parallel architecture recently demonstrated in FPGA</a:t>
            </a:r>
          </a:p>
          <a:p>
            <a:r>
              <a:rPr lang="en-US" sz="2800" dirty="0" smtClean="0"/>
              <a:t>Filing patent on method to increase the effective neuron count with no performance penalty</a:t>
            </a:r>
          </a:p>
          <a:p>
            <a:pPr lvl="1"/>
            <a:r>
              <a:rPr lang="en-US" sz="2400" dirty="0" smtClean="0"/>
              <a:t>Trade simple memory resources for neuron density</a:t>
            </a:r>
            <a:endParaRPr lang="en-US" sz="2400" dirty="0"/>
          </a:p>
          <a:p>
            <a:r>
              <a:rPr lang="en-US" sz="2800" dirty="0" smtClean="0"/>
              <a:t>As of yesterday:</a:t>
            </a:r>
          </a:p>
          <a:p>
            <a:pPr lvl="1"/>
            <a:r>
              <a:rPr lang="en-US" sz="2400" dirty="0" smtClean="0"/>
              <a:t>STPU hardware API </a:t>
            </a:r>
            <a:r>
              <a:rPr lang="en-US" sz="2400" dirty="0"/>
              <a:t>working with N2A neural framework</a:t>
            </a:r>
          </a:p>
          <a:p>
            <a:endParaRPr lang="en-US" sz="2800" dirty="0"/>
          </a:p>
        </p:txBody>
      </p:sp>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231563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973513" y="2048940"/>
            <a:ext cx="1295401" cy="4140200"/>
            <a:chOff x="3973513" y="1879600"/>
            <a:chExt cx="1295401" cy="3949700"/>
          </a:xfrm>
        </p:grpSpPr>
        <p:cxnSp>
          <p:nvCxnSpPr>
            <p:cNvPr id="21" name="Straight Connector 20"/>
            <p:cNvCxnSpPr/>
            <p:nvPr/>
          </p:nvCxnSpPr>
          <p:spPr>
            <a:xfrm>
              <a:off x="5268913" y="3048000"/>
              <a:ext cx="1" cy="2781300"/>
            </a:xfrm>
            <a:prstGeom prst="line">
              <a:avLst/>
            </a:prstGeom>
            <a:ln w="165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73513" y="1879600"/>
              <a:ext cx="0" cy="3949700"/>
            </a:xfrm>
            <a:prstGeom prst="line">
              <a:avLst/>
            </a:prstGeom>
            <a:ln w="165100">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p:cNvCxnSpPr>
            <a:stCxn id="23" idx="3"/>
          </p:cNvCxnSpPr>
          <p:nvPr/>
        </p:nvCxnSpPr>
        <p:spPr>
          <a:xfrm>
            <a:off x="4507345" y="1770972"/>
            <a:ext cx="835122" cy="3332"/>
          </a:xfrm>
          <a:prstGeom prst="straightConnector1">
            <a:avLst/>
          </a:prstGeom>
          <a:ln w="76200">
            <a:solidFill>
              <a:srgbClr val="00FF0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77345" y="3007105"/>
            <a:ext cx="835122" cy="3332"/>
          </a:xfrm>
          <a:prstGeom prst="straightConnector1">
            <a:avLst/>
          </a:prstGeom>
          <a:ln w="76200">
            <a:solidFill>
              <a:srgbClr val="00FF0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16" idx="2"/>
          </p:cNvCxnSpPr>
          <p:nvPr/>
        </p:nvCxnSpPr>
        <p:spPr>
          <a:xfrm rot="16200000" flipH="1">
            <a:off x="3005677" y="203206"/>
            <a:ext cx="3378200" cy="8085667"/>
          </a:xfrm>
          <a:prstGeom prst="curvedConnector2">
            <a:avLst/>
          </a:prstGeom>
          <a:ln w="254000">
            <a:solidFill>
              <a:srgbClr val="00FF00"/>
            </a:solidFill>
            <a:tailEnd type="stealth" w="lg" len="lg"/>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HAANA: Research to Reality</a:t>
            </a:r>
            <a:endParaRPr lang="en-US" dirty="0"/>
          </a:p>
        </p:txBody>
      </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LRL, Sandia Proprietary</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p:cNvSpPr/>
          <p:nvPr/>
        </p:nvSpPr>
        <p:spPr>
          <a:xfrm>
            <a:off x="499533" y="2201507"/>
            <a:ext cx="3611034" cy="1198669"/>
          </a:xfrm>
          <a:prstGeom prst="rect">
            <a:avLst/>
          </a:prstGeom>
          <a:gradFill flip="none" rotWithShape="1">
            <a:gsLst>
              <a:gs pos="0">
                <a:schemeClr val="accent3">
                  <a:lumMod val="40000"/>
                  <a:lumOff val="60000"/>
                </a:schemeClr>
              </a:gs>
              <a:gs pos="50000">
                <a:srgbClr val="00FF00"/>
              </a:gs>
              <a:gs pos="100000">
                <a:schemeClr val="accent3">
                  <a:lumMod val="40000"/>
                  <a:lumOff val="60000"/>
                </a:schemeClr>
              </a:gs>
            </a:gsLst>
            <a:path path="circle">
              <a:fillToRect l="100000" t="100000"/>
            </a:path>
            <a:tileRect r="-100000" b="-100000"/>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305050" y="3442511"/>
            <a:ext cx="3611034" cy="1198669"/>
          </a:xfrm>
          <a:prstGeom prst="rect">
            <a:avLst/>
          </a:prstGeom>
          <a:gradFill flip="none" rotWithShape="1">
            <a:gsLst>
              <a:gs pos="0">
                <a:schemeClr val="accent1">
                  <a:lumMod val="40000"/>
                  <a:lumOff val="60000"/>
                </a:schemeClr>
              </a:gs>
              <a:gs pos="50000">
                <a:srgbClr val="00B0F0"/>
              </a:gs>
              <a:gs pos="100000">
                <a:schemeClr val="accent1">
                  <a:lumMod val="40000"/>
                  <a:lumOff val="60000"/>
                </a:schemeClr>
              </a:gs>
            </a:gsLst>
            <a:lin ang="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4110567" y="4685676"/>
            <a:ext cx="3611034" cy="1198669"/>
          </a:xfrm>
          <a:prstGeom prst="rect">
            <a:avLst/>
          </a:prstGeom>
          <a:gradFill flip="none" rotWithShape="1">
            <a:gsLst>
              <a:gs pos="0">
                <a:schemeClr val="accent6">
                  <a:lumMod val="40000"/>
                  <a:lumOff val="60000"/>
                </a:schemeClr>
              </a:gs>
              <a:gs pos="50000">
                <a:srgbClr val="FFC000"/>
              </a:gs>
              <a:gs pos="100000">
                <a:schemeClr val="accent6">
                  <a:lumMod val="40000"/>
                  <a:lumOff val="60000"/>
                </a:schemeClr>
              </a:gs>
            </a:gsLst>
            <a:lin ang="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684194" y="2387606"/>
            <a:ext cx="327788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Theoretically sound?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Can we build it?</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2610801" y="3572944"/>
            <a:ext cx="321754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Does value translate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to Applications?</a:t>
            </a:r>
          </a:p>
        </p:txBody>
      </p:sp>
      <p:sp>
        <p:nvSpPr>
          <p:cNvPr id="11" name="TextBox 10"/>
          <p:cNvSpPr txBox="1"/>
          <p:nvPr/>
        </p:nvSpPr>
        <p:spPr>
          <a:xfrm>
            <a:off x="4368071" y="4766744"/>
            <a:ext cx="324294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Mission 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Commercial Impact?</a:t>
            </a:r>
          </a:p>
        </p:txBody>
      </p:sp>
      <p:sp>
        <p:nvSpPr>
          <p:cNvPr id="12" name="TextBox 11"/>
          <p:cNvSpPr txBox="1"/>
          <p:nvPr/>
        </p:nvSpPr>
        <p:spPr>
          <a:xfrm>
            <a:off x="275781" y="5105404"/>
            <a:ext cx="3297057"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Critical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at each stage</a:t>
            </a:r>
          </a:p>
        </p:txBody>
      </p:sp>
      <p:sp>
        <p:nvSpPr>
          <p:cNvPr id="16" name="Rectangle 15"/>
          <p:cNvSpPr/>
          <p:nvPr/>
        </p:nvSpPr>
        <p:spPr>
          <a:xfrm>
            <a:off x="270944" y="2015073"/>
            <a:ext cx="762000" cy="541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2" descr="C:\Users\David\AppData\Local\Microsoft\Windows\Temporary Internet Files\Content.Outlook\76SE3TDA\385 standing.png"/>
          <p:cNvPicPr>
            <a:picLocks noChangeAspect="1" noChangeArrowheads="1"/>
          </p:cNvPicPr>
          <p:nvPr/>
        </p:nvPicPr>
        <p:blipFill>
          <a:blip r:embed="rId2" cstate="print"/>
          <a:srcRect/>
          <a:stretch>
            <a:fillRect/>
          </a:stretch>
        </p:blipFill>
        <p:spPr bwMode="auto">
          <a:xfrm>
            <a:off x="6366933" y="1542269"/>
            <a:ext cx="2291930" cy="1768205"/>
          </a:xfrm>
          <a:prstGeom prst="rect">
            <a:avLst/>
          </a:prstGeom>
          <a:noFill/>
        </p:spPr>
      </p:pic>
      <p:sp>
        <p:nvSpPr>
          <p:cNvPr id="23" name="TextBox 22"/>
          <p:cNvSpPr txBox="1"/>
          <p:nvPr/>
        </p:nvSpPr>
        <p:spPr>
          <a:xfrm>
            <a:off x="3439680" y="1447806"/>
            <a:ext cx="1067665" cy="646331"/>
          </a:xfrm>
          <a:prstGeom prst="rect">
            <a:avLst/>
          </a:prstGeom>
          <a:solidFill>
            <a:srgbClr val="FF0066"/>
          </a:solidFill>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STPU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Version 2</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4735080" y="2675487"/>
            <a:ext cx="1067665" cy="646331"/>
          </a:xfrm>
          <a:prstGeom prst="rect">
            <a:avLst/>
          </a:prstGeom>
          <a:solidFill>
            <a:srgbClr val="FFFF00"/>
          </a:solidFill>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Version 4</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3607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latin typeface="Arial" panose="020B0604020202020204" pitchFamily="34" charset="0"/>
                <a:cs typeface="Arial" panose="020B0604020202020204" pitchFamily="34" charset="0"/>
              </a:rPr>
              <a:pPr/>
              <a:t>44</a:t>
            </a:fld>
            <a:endParaRPr lang="en-US" dirty="0">
              <a:solidFill>
                <a:prstClr val="black"/>
              </a:solidFill>
              <a:latin typeface="Arial" panose="020B0604020202020204" pitchFamily="34" charset="0"/>
              <a:cs typeface="Arial" panose="020B0604020202020204" pitchFamily="34" charset="0"/>
            </a:endParaRPr>
          </a:p>
        </p:txBody>
      </p:sp>
      <p:sp>
        <p:nvSpPr>
          <p:cNvPr id="48" name="Rounded Rectangle 47"/>
          <p:cNvSpPr/>
          <p:nvPr/>
        </p:nvSpPr>
        <p:spPr>
          <a:xfrm>
            <a:off x="3444057" y="1447800"/>
            <a:ext cx="2209800" cy="381000"/>
          </a:xfrm>
          <a:prstGeom prst="roundRect">
            <a:avLst/>
          </a:prstGeom>
          <a:gradFill>
            <a:gsLst>
              <a:gs pos="0">
                <a:schemeClr val="bg1">
                  <a:lumMod val="50000"/>
                </a:schemeClr>
              </a:gs>
              <a:gs pos="100000">
                <a:schemeClr val="bg1">
                  <a:lumMod val="75000"/>
                </a:schemeClr>
              </a:gs>
            </a:gsLst>
          </a:gradFill>
        </p:spPr>
        <p:style>
          <a:lnRef idx="0">
            <a:schemeClr val="dk1"/>
          </a:lnRef>
          <a:fillRef idx="3">
            <a:schemeClr val="dk1"/>
          </a:fillRef>
          <a:effectRef idx="3">
            <a:schemeClr val="dk1"/>
          </a:effectRef>
          <a:fontRef idx="minor">
            <a:schemeClr val="lt1"/>
          </a:fontRef>
        </p:style>
        <p:txBody>
          <a:bodyPr rtlCol="0" anchor="ctr"/>
          <a:lstStyle/>
          <a:p>
            <a:pPr algn="ctr"/>
            <a:r>
              <a:rPr lang="en-US" sz="1200" dirty="0" smtClean="0">
                <a:solidFill>
                  <a:prstClr val="black"/>
                </a:solidFill>
              </a:rPr>
              <a:t>Cyber</a:t>
            </a:r>
            <a:r>
              <a:rPr lang="en-US" sz="1200" dirty="0">
                <a:solidFill>
                  <a:prstClr val="black"/>
                </a:solidFill>
              </a:rPr>
              <a:t>, I</a:t>
            </a:r>
            <a:r>
              <a:rPr lang="en-US" sz="1200" dirty="0" smtClean="0">
                <a:solidFill>
                  <a:prstClr val="black"/>
                </a:solidFill>
              </a:rPr>
              <a:t>maging</a:t>
            </a:r>
            <a:endParaRPr lang="en-US" sz="1200" dirty="0">
              <a:solidFill>
                <a:prstClr val="black"/>
              </a:solidFill>
            </a:endParaRPr>
          </a:p>
        </p:txBody>
      </p:sp>
      <p:sp>
        <p:nvSpPr>
          <p:cNvPr id="49" name="Rounded Rectangle 48"/>
          <p:cNvSpPr/>
          <p:nvPr/>
        </p:nvSpPr>
        <p:spPr>
          <a:xfrm>
            <a:off x="3748857" y="2444602"/>
            <a:ext cx="1626059" cy="4455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Behavioral Trajectory Analysis</a:t>
            </a:r>
          </a:p>
        </p:txBody>
      </p:sp>
      <p:sp>
        <p:nvSpPr>
          <p:cNvPr id="50" name="Rounded Rectangle 49"/>
          <p:cNvSpPr/>
          <p:nvPr/>
        </p:nvSpPr>
        <p:spPr>
          <a:xfrm>
            <a:off x="6187257" y="2444602"/>
            <a:ext cx="1295400" cy="44553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Response to Concept Drift</a:t>
            </a:r>
          </a:p>
        </p:txBody>
      </p:sp>
      <p:sp>
        <p:nvSpPr>
          <p:cNvPr id="51" name="Rounded Rectangle 50"/>
          <p:cNvSpPr/>
          <p:nvPr/>
        </p:nvSpPr>
        <p:spPr>
          <a:xfrm>
            <a:off x="1493715" y="2444602"/>
            <a:ext cx="1524000" cy="445532"/>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Feature </a:t>
            </a:r>
            <a:r>
              <a:rPr lang="en-US" sz="1100" dirty="0">
                <a:solidFill>
                  <a:prstClr val="black"/>
                </a:solidFill>
              </a:rPr>
              <a:t>Extraction</a:t>
            </a:r>
          </a:p>
        </p:txBody>
      </p:sp>
      <p:sp>
        <p:nvSpPr>
          <p:cNvPr id="52" name="Down Arrow 51"/>
          <p:cNvSpPr/>
          <p:nvPr/>
        </p:nvSpPr>
        <p:spPr>
          <a:xfrm>
            <a:off x="2144130" y="2936106"/>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3" name="Down Arrow 52"/>
          <p:cNvSpPr/>
          <p:nvPr/>
        </p:nvSpPr>
        <p:spPr>
          <a:xfrm>
            <a:off x="4448654" y="2936106"/>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54" name="Down Arrow 53"/>
          <p:cNvSpPr/>
          <p:nvPr/>
        </p:nvSpPr>
        <p:spPr>
          <a:xfrm>
            <a:off x="6722040" y="2936106"/>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55" name="Rounded Rectangle 54"/>
          <p:cNvSpPr/>
          <p:nvPr/>
        </p:nvSpPr>
        <p:spPr>
          <a:xfrm>
            <a:off x="4028486" y="3469506"/>
            <a:ext cx="1066800" cy="381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Temporal Coding</a:t>
            </a:r>
          </a:p>
        </p:txBody>
      </p:sp>
      <p:sp>
        <p:nvSpPr>
          <p:cNvPr id="56" name="Rounded Rectangle 55"/>
          <p:cNvSpPr/>
          <p:nvPr/>
        </p:nvSpPr>
        <p:spPr>
          <a:xfrm>
            <a:off x="1722315" y="3469506"/>
            <a:ext cx="1066800"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Sparse Coding</a:t>
            </a:r>
          </a:p>
        </p:txBody>
      </p:sp>
      <p:sp>
        <p:nvSpPr>
          <p:cNvPr id="57" name="Rounded Rectangle 56"/>
          <p:cNvSpPr/>
          <p:nvPr/>
        </p:nvSpPr>
        <p:spPr>
          <a:xfrm>
            <a:off x="6301872" y="3469506"/>
            <a:ext cx="1066800" cy="381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Coding</a:t>
            </a:r>
          </a:p>
        </p:txBody>
      </p:sp>
      <p:sp>
        <p:nvSpPr>
          <p:cNvPr id="58" name="Down Arrow 57"/>
          <p:cNvSpPr/>
          <p:nvPr/>
        </p:nvSpPr>
        <p:spPr>
          <a:xfrm>
            <a:off x="2043707"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59" name="Down Arrow 58"/>
          <p:cNvSpPr/>
          <p:nvPr/>
        </p:nvSpPr>
        <p:spPr>
          <a:xfrm>
            <a:off x="4352567"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0" name="Down Arrow 59"/>
          <p:cNvSpPr/>
          <p:nvPr/>
        </p:nvSpPr>
        <p:spPr>
          <a:xfrm>
            <a:off x="6630947"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61" name="Rounded Rectangle 60"/>
          <p:cNvSpPr/>
          <p:nvPr/>
        </p:nvSpPr>
        <p:spPr>
          <a:xfrm>
            <a:off x="4183386" y="4373628"/>
            <a:ext cx="762000" cy="45136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N</a:t>
            </a:r>
            <a:r>
              <a:rPr lang="en-US" sz="1100" dirty="0" smtClean="0">
                <a:solidFill>
                  <a:prstClr val="black"/>
                </a:solidFill>
              </a:rPr>
              <a:t>PUs</a:t>
            </a:r>
            <a:endParaRPr lang="en-US" sz="1100" dirty="0">
              <a:solidFill>
                <a:prstClr val="black"/>
              </a:solidFill>
            </a:endParaRPr>
          </a:p>
        </p:txBody>
      </p:sp>
      <p:sp>
        <p:nvSpPr>
          <p:cNvPr id="62" name="Rounded Rectangle 61"/>
          <p:cNvSpPr/>
          <p:nvPr/>
        </p:nvSpPr>
        <p:spPr>
          <a:xfrm>
            <a:off x="1722315" y="4373628"/>
            <a:ext cx="1066800" cy="451366"/>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ReRAM Crossbar</a:t>
            </a:r>
          </a:p>
        </p:txBody>
      </p:sp>
      <p:sp>
        <p:nvSpPr>
          <p:cNvPr id="63" name="Rounded Rectangle 62"/>
          <p:cNvSpPr/>
          <p:nvPr/>
        </p:nvSpPr>
        <p:spPr>
          <a:xfrm>
            <a:off x="6206622" y="4373628"/>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Adaptive Architecture</a:t>
            </a:r>
          </a:p>
        </p:txBody>
      </p:sp>
      <p:sp>
        <p:nvSpPr>
          <p:cNvPr id="64" name="Down Arrow 63"/>
          <p:cNvSpPr/>
          <p:nvPr/>
        </p:nvSpPr>
        <p:spPr>
          <a:xfrm>
            <a:off x="4440966" y="4876800"/>
            <a:ext cx="234152" cy="3702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65" name="Rounded Rectangle 64"/>
          <p:cNvSpPr/>
          <p:nvPr/>
        </p:nvSpPr>
        <p:spPr>
          <a:xfrm>
            <a:off x="4160715" y="5318571"/>
            <a:ext cx="813029" cy="533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prstClr val="black"/>
                </a:solidFill>
              </a:rPr>
              <a:t>FPGA</a:t>
            </a:r>
          </a:p>
        </p:txBody>
      </p:sp>
      <p:sp>
        <p:nvSpPr>
          <p:cNvPr id="66" name="Down Arrow 65"/>
          <p:cNvSpPr/>
          <p:nvPr/>
        </p:nvSpPr>
        <p:spPr>
          <a:xfrm rot="10800000">
            <a:off x="2142483" y="4876800"/>
            <a:ext cx="226464" cy="370267"/>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67" name="Rounded Rectangle 66"/>
          <p:cNvSpPr/>
          <p:nvPr/>
        </p:nvSpPr>
        <p:spPr>
          <a:xfrm>
            <a:off x="2292748" y="5318571"/>
            <a:ext cx="924017"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a:solidFill>
                  <a:prstClr val="black"/>
                </a:solidFill>
              </a:rPr>
              <a:t>Device</a:t>
            </a:r>
          </a:p>
          <a:p>
            <a:pPr algn="ctr"/>
            <a:r>
              <a:rPr lang="en-US" sz="1100" dirty="0">
                <a:solidFill>
                  <a:prstClr val="black"/>
                </a:solidFill>
              </a:rPr>
              <a:t>Modeling</a:t>
            </a:r>
          </a:p>
        </p:txBody>
      </p:sp>
      <p:sp>
        <p:nvSpPr>
          <p:cNvPr id="68" name="Rounded Rectangle 67"/>
          <p:cNvSpPr/>
          <p:nvPr/>
        </p:nvSpPr>
        <p:spPr>
          <a:xfrm>
            <a:off x="1310457" y="53185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System</a:t>
            </a:r>
            <a:endParaRPr lang="en-US" sz="1100" dirty="0">
              <a:solidFill>
                <a:prstClr val="black"/>
              </a:solidFill>
            </a:endParaRPr>
          </a:p>
          <a:p>
            <a:pPr algn="ctr"/>
            <a:r>
              <a:rPr lang="en-US" sz="1100" dirty="0">
                <a:solidFill>
                  <a:prstClr val="black"/>
                </a:solidFill>
              </a:rPr>
              <a:t>Modeling</a:t>
            </a:r>
          </a:p>
        </p:txBody>
      </p:sp>
      <p:sp>
        <p:nvSpPr>
          <p:cNvPr id="69" name="Rounded Rectangle 68"/>
          <p:cNvSpPr/>
          <p:nvPr/>
        </p:nvSpPr>
        <p:spPr>
          <a:xfrm>
            <a:off x="1310457" y="5737671"/>
            <a:ext cx="914401"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Materials Chemistry</a:t>
            </a:r>
            <a:endParaRPr lang="en-US" sz="1100" dirty="0">
              <a:solidFill>
                <a:prstClr val="black"/>
              </a:solidFill>
            </a:endParaRPr>
          </a:p>
        </p:txBody>
      </p:sp>
      <p:sp>
        <p:nvSpPr>
          <p:cNvPr id="70" name="Rounded Rectangle 69"/>
          <p:cNvSpPr/>
          <p:nvPr/>
        </p:nvSpPr>
        <p:spPr>
          <a:xfrm>
            <a:off x="2294396" y="5737671"/>
            <a:ext cx="919452" cy="381000"/>
          </a:xfrm>
          <a:prstGeom prst="roundRect">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100" dirty="0" smtClean="0">
                <a:solidFill>
                  <a:prstClr val="black"/>
                </a:solidFill>
              </a:rPr>
              <a:t>Device Design</a:t>
            </a:r>
            <a:endParaRPr lang="en-US" sz="1100" dirty="0">
              <a:solidFill>
                <a:prstClr val="black"/>
              </a:solidFill>
            </a:endParaRPr>
          </a:p>
        </p:txBody>
      </p:sp>
      <p:sp>
        <p:nvSpPr>
          <p:cNvPr id="83" name="Down Arrow 82"/>
          <p:cNvSpPr/>
          <p:nvPr/>
        </p:nvSpPr>
        <p:spPr>
          <a:xfrm rot="3069582">
            <a:off x="3271312" y="1725723"/>
            <a:ext cx="228600" cy="91456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17" name="Down Arrow 116"/>
          <p:cNvSpPr/>
          <p:nvPr/>
        </p:nvSpPr>
        <p:spPr>
          <a:xfrm rot="18491512" flipH="1">
            <a:off x="5625627" y="1715076"/>
            <a:ext cx="228600" cy="963024"/>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18" name="Down Arrow 117"/>
          <p:cNvSpPr/>
          <p:nvPr/>
        </p:nvSpPr>
        <p:spPr>
          <a:xfrm>
            <a:off x="4440966" y="1905000"/>
            <a:ext cx="249274" cy="559614"/>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19" name="Down Arrow 118"/>
          <p:cNvSpPr/>
          <p:nvPr/>
        </p:nvSpPr>
        <p:spPr>
          <a:xfrm>
            <a:off x="6722040" y="4876800"/>
            <a:ext cx="226464" cy="3832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120" name="Rounded Rectangle 119"/>
          <p:cNvSpPr/>
          <p:nvPr/>
        </p:nvSpPr>
        <p:spPr>
          <a:xfrm>
            <a:off x="6206622" y="5318571"/>
            <a:ext cx="1257300" cy="4513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100" dirty="0">
                <a:solidFill>
                  <a:prstClr val="black"/>
                </a:solidFill>
              </a:rPr>
              <a:t>Hybrid</a:t>
            </a:r>
          </a:p>
        </p:txBody>
      </p:sp>
      <p:sp>
        <p:nvSpPr>
          <p:cNvPr id="121" name="Down Arrow 120"/>
          <p:cNvSpPr/>
          <p:nvPr/>
        </p:nvSpPr>
        <p:spPr>
          <a:xfrm flipV="1">
            <a:off x="2248084" y="3886200"/>
            <a:ext cx="226464" cy="457200"/>
          </a:xfrm>
          <a:prstGeom prst="downArrow">
            <a:avLst/>
          </a:prstGeom>
          <a:gradFill>
            <a:gsLst>
              <a:gs pos="0">
                <a:schemeClr val="accent5">
                  <a:tint val="100000"/>
                  <a:shade val="100000"/>
                  <a:satMod val="130000"/>
                </a:schemeClr>
              </a:gs>
              <a:gs pos="100000">
                <a:schemeClr val="accent5">
                  <a:tint val="50000"/>
                  <a:shade val="100000"/>
                  <a:satMod val="350000"/>
                </a:schemeClr>
              </a:gs>
            </a:gsLs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prstClr val="black"/>
              </a:solidFill>
            </a:endParaRPr>
          </a:p>
        </p:txBody>
      </p:sp>
      <p:sp>
        <p:nvSpPr>
          <p:cNvPr id="122" name="Down Arrow 121"/>
          <p:cNvSpPr/>
          <p:nvPr/>
        </p:nvSpPr>
        <p:spPr>
          <a:xfrm flipV="1">
            <a:off x="4540556" y="3886200"/>
            <a:ext cx="226464" cy="4572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prstClr val="black"/>
              </a:solidFill>
            </a:endParaRPr>
          </a:p>
        </p:txBody>
      </p:sp>
      <p:sp>
        <p:nvSpPr>
          <p:cNvPr id="123" name="Down Arrow 122"/>
          <p:cNvSpPr/>
          <p:nvPr/>
        </p:nvSpPr>
        <p:spPr>
          <a:xfrm flipV="1">
            <a:off x="6831550" y="3886200"/>
            <a:ext cx="226464" cy="45720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prstClr val="black"/>
              </a:solidFill>
            </a:endParaRPr>
          </a:p>
        </p:txBody>
      </p:sp>
      <p:sp>
        <p:nvSpPr>
          <p:cNvPr id="45" name="Title 1"/>
          <p:cNvSpPr txBox="1">
            <a:spLocks/>
          </p:cNvSpPr>
          <p:nvPr/>
        </p:nvSpPr>
        <p:spPr bwMode="auto">
          <a:xfrm>
            <a:off x="145596" y="151325"/>
            <a:ext cx="8846004" cy="686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Learning crossbar performance assessment</a:t>
            </a:r>
            <a:endParaRPr lang="en-US" sz="2800" kern="0"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188913" y="4221858"/>
            <a:ext cx="2133601" cy="2026541"/>
          </a:xfrm>
          <a:prstGeom prst="rect">
            <a:avLst/>
          </a:prstGeom>
          <a:solidFill>
            <a:schemeClr val="accent6">
              <a:lumMod val="20000"/>
              <a:lumOff val="80000"/>
              <a:alpha val="15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SNL_color_stack.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20463440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3664"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A</a:t>
            </a:r>
            <a:r>
              <a:rPr lang="en-US" baseline="-25000" dirty="0" smtClean="0"/>
              <a:t>11</a:t>
            </a:r>
            <a:r>
              <a:rPr lang="en-US" dirty="0" smtClean="0"/>
              <a:t>   A</a:t>
            </a:r>
            <a:r>
              <a:rPr lang="en-US" baseline="-25000" dirty="0" smtClean="0"/>
              <a:t>12</a:t>
            </a:r>
            <a:r>
              <a:rPr lang="en-US" dirty="0" smtClean="0"/>
              <a:t>   A</a:t>
            </a:r>
            <a:r>
              <a:rPr lang="en-US" baseline="-25000" dirty="0" smtClean="0"/>
              <a:t>21</a:t>
            </a:r>
            <a:r>
              <a:rPr lang="en-US" dirty="0" smtClean="0"/>
              <a:t>   A</a:t>
            </a:r>
            <a:r>
              <a:rPr lang="en-US" baseline="-25000" dirty="0" smtClean="0"/>
              <a:t>22</a:t>
            </a:r>
          </a:p>
        </p:txBody>
      </p:sp>
      <p:sp>
        <p:nvSpPr>
          <p:cNvPr id="8" name="Rectangle 7"/>
          <p:cNvSpPr/>
          <p:nvPr/>
        </p:nvSpPr>
        <p:spPr>
          <a:xfrm>
            <a:off x="1358771"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A</a:t>
            </a:r>
            <a:r>
              <a:rPr lang="en-US" baseline="-25000" dirty="0" smtClean="0"/>
              <a:t>13</a:t>
            </a:r>
            <a:r>
              <a:rPr lang="en-US" dirty="0" smtClean="0"/>
              <a:t>   A</a:t>
            </a:r>
            <a:r>
              <a:rPr lang="en-US" baseline="-25000" dirty="0" smtClean="0"/>
              <a:t>14</a:t>
            </a:r>
            <a:r>
              <a:rPr lang="en-US" dirty="0" smtClean="0"/>
              <a:t>   A</a:t>
            </a:r>
            <a:r>
              <a:rPr lang="en-US" baseline="-25000" dirty="0" smtClean="0"/>
              <a:t>23</a:t>
            </a:r>
            <a:r>
              <a:rPr lang="en-US" dirty="0" smtClean="0"/>
              <a:t>   A</a:t>
            </a:r>
            <a:r>
              <a:rPr lang="en-US" baseline="-25000" dirty="0" smtClean="0"/>
              <a:t>24</a:t>
            </a:r>
          </a:p>
        </p:txBody>
      </p:sp>
      <p:sp>
        <p:nvSpPr>
          <p:cNvPr id="9" name="Rectangle 8"/>
          <p:cNvSpPr/>
          <p:nvPr/>
        </p:nvSpPr>
        <p:spPr>
          <a:xfrm>
            <a:off x="303664"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A</a:t>
            </a:r>
            <a:r>
              <a:rPr lang="en-US" baseline="-25000" dirty="0" smtClean="0"/>
              <a:t>31</a:t>
            </a:r>
            <a:r>
              <a:rPr lang="en-US" dirty="0" smtClean="0"/>
              <a:t>   A</a:t>
            </a:r>
            <a:r>
              <a:rPr lang="en-US" baseline="-25000" dirty="0" smtClean="0"/>
              <a:t>32</a:t>
            </a:r>
            <a:r>
              <a:rPr lang="en-US" dirty="0" smtClean="0"/>
              <a:t>   A</a:t>
            </a:r>
            <a:r>
              <a:rPr lang="en-US" baseline="-25000" dirty="0" smtClean="0"/>
              <a:t>41</a:t>
            </a:r>
            <a:r>
              <a:rPr lang="en-US" dirty="0" smtClean="0"/>
              <a:t>   A</a:t>
            </a:r>
            <a:r>
              <a:rPr lang="en-US" baseline="-25000" dirty="0" smtClean="0"/>
              <a:t>42</a:t>
            </a:r>
          </a:p>
        </p:txBody>
      </p:sp>
      <p:sp>
        <p:nvSpPr>
          <p:cNvPr id="10" name="Rectangle 9"/>
          <p:cNvSpPr/>
          <p:nvPr/>
        </p:nvSpPr>
        <p:spPr>
          <a:xfrm>
            <a:off x="1356885"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A</a:t>
            </a:r>
            <a:r>
              <a:rPr lang="en-US" baseline="-25000" dirty="0" smtClean="0"/>
              <a:t>33</a:t>
            </a:r>
            <a:r>
              <a:rPr lang="en-US" dirty="0" smtClean="0"/>
              <a:t>   A</a:t>
            </a:r>
            <a:r>
              <a:rPr lang="en-US" baseline="-25000" dirty="0" smtClean="0"/>
              <a:t>34</a:t>
            </a:r>
            <a:r>
              <a:rPr lang="en-US" dirty="0" smtClean="0"/>
              <a:t>   A</a:t>
            </a:r>
            <a:r>
              <a:rPr lang="en-US" baseline="-25000" dirty="0" smtClean="0"/>
              <a:t>43</a:t>
            </a:r>
            <a:r>
              <a:rPr lang="en-US" dirty="0" smtClean="0"/>
              <a:t>   A</a:t>
            </a:r>
            <a:r>
              <a:rPr lang="en-US" baseline="-25000" dirty="0" smtClean="0"/>
              <a:t>44</a:t>
            </a:r>
          </a:p>
        </p:txBody>
      </p:sp>
      <p:sp>
        <p:nvSpPr>
          <p:cNvPr id="11" name="Rectangle 10"/>
          <p:cNvSpPr/>
          <p:nvPr/>
        </p:nvSpPr>
        <p:spPr>
          <a:xfrm>
            <a:off x="3442579"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B</a:t>
            </a:r>
            <a:r>
              <a:rPr lang="en-US" baseline="-25000" dirty="0" smtClean="0"/>
              <a:t>11</a:t>
            </a:r>
            <a:r>
              <a:rPr lang="en-US" dirty="0" smtClean="0"/>
              <a:t>   B</a:t>
            </a:r>
            <a:r>
              <a:rPr lang="en-US" baseline="-25000" dirty="0" smtClean="0"/>
              <a:t>12</a:t>
            </a:r>
            <a:r>
              <a:rPr lang="en-US" dirty="0" smtClean="0"/>
              <a:t>   B</a:t>
            </a:r>
            <a:r>
              <a:rPr lang="en-US" baseline="-25000" dirty="0" smtClean="0"/>
              <a:t>21</a:t>
            </a:r>
            <a:r>
              <a:rPr lang="en-US" dirty="0" smtClean="0"/>
              <a:t>   B</a:t>
            </a:r>
            <a:r>
              <a:rPr lang="en-US" baseline="-25000" dirty="0" smtClean="0"/>
              <a:t>22</a:t>
            </a:r>
          </a:p>
        </p:txBody>
      </p:sp>
      <p:sp>
        <p:nvSpPr>
          <p:cNvPr id="12" name="Rectangle 11"/>
          <p:cNvSpPr/>
          <p:nvPr/>
        </p:nvSpPr>
        <p:spPr>
          <a:xfrm>
            <a:off x="4495800"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B</a:t>
            </a:r>
            <a:r>
              <a:rPr lang="en-US" baseline="-25000" dirty="0" smtClean="0"/>
              <a:t>13</a:t>
            </a:r>
            <a:r>
              <a:rPr lang="en-US" dirty="0" smtClean="0"/>
              <a:t>   B</a:t>
            </a:r>
            <a:r>
              <a:rPr lang="en-US" baseline="-25000" dirty="0" smtClean="0"/>
              <a:t>14</a:t>
            </a:r>
            <a:r>
              <a:rPr lang="en-US" dirty="0" smtClean="0"/>
              <a:t>   B</a:t>
            </a:r>
            <a:r>
              <a:rPr lang="en-US" baseline="-25000" dirty="0" smtClean="0"/>
              <a:t>23</a:t>
            </a:r>
            <a:r>
              <a:rPr lang="en-US" dirty="0" smtClean="0"/>
              <a:t>   B</a:t>
            </a:r>
            <a:r>
              <a:rPr lang="en-US" baseline="-25000" dirty="0" smtClean="0"/>
              <a:t>24</a:t>
            </a:r>
          </a:p>
        </p:txBody>
      </p:sp>
      <p:sp>
        <p:nvSpPr>
          <p:cNvPr id="13" name="Rectangle 12"/>
          <p:cNvSpPr/>
          <p:nvPr/>
        </p:nvSpPr>
        <p:spPr>
          <a:xfrm>
            <a:off x="3442579"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B</a:t>
            </a:r>
            <a:r>
              <a:rPr lang="en-US" baseline="-25000" dirty="0" smtClean="0"/>
              <a:t>31</a:t>
            </a:r>
            <a:r>
              <a:rPr lang="en-US" dirty="0" smtClean="0"/>
              <a:t>   B</a:t>
            </a:r>
            <a:r>
              <a:rPr lang="en-US" baseline="-25000" dirty="0" smtClean="0"/>
              <a:t>32</a:t>
            </a:r>
            <a:r>
              <a:rPr lang="en-US" dirty="0" smtClean="0"/>
              <a:t>   B</a:t>
            </a:r>
            <a:r>
              <a:rPr lang="en-US" baseline="-25000" dirty="0" smtClean="0"/>
              <a:t>41</a:t>
            </a:r>
            <a:r>
              <a:rPr lang="en-US" dirty="0" smtClean="0"/>
              <a:t>   B</a:t>
            </a:r>
            <a:r>
              <a:rPr lang="en-US" baseline="-25000" dirty="0" smtClean="0"/>
              <a:t>42</a:t>
            </a:r>
          </a:p>
        </p:txBody>
      </p:sp>
      <p:sp>
        <p:nvSpPr>
          <p:cNvPr id="14" name="Rectangle 13"/>
          <p:cNvSpPr/>
          <p:nvPr/>
        </p:nvSpPr>
        <p:spPr>
          <a:xfrm>
            <a:off x="4495800"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B</a:t>
            </a:r>
            <a:r>
              <a:rPr lang="en-US" baseline="-25000" dirty="0" smtClean="0"/>
              <a:t>33</a:t>
            </a:r>
            <a:r>
              <a:rPr lang="en-US" dirty="0" smtClean="0"/>
              <a:t>   B</a:t>
            </a:r>
            <a:r>
              <a:rPr lang="en-US" baseline="-25000" dirty="0" smtClean="0"/>
              <a:t>34</a:t>
            </a:r>
            <a:r>
              <a:rPr lang="en-US" dirty="0" smtClean="0"/>
              <a:t>   B</a:t>
            </a:r>
            <a:r>
              <a:rPr lang="en-US" baseline="-25000" dirty="0" smtClean="0"/>
              <a:t>43</a:t>
            </a:r>
            <a:r>
              <a:rPr lang="en-US" dirty="0" smtClean="0"/>
              <a:t>   B</a:t>
            </a:r>
            <a:r>
              <a:rPr lang="en-US" baseline="-25000" dirty="0" smtClean="0"/>
              <a:t>44</a:t>
            </a:r>
          </a:p>
        </p:txBody>
      </p:sp>
      <p:sp>
        <p:nvSpPr>
          <p:cNvPr id="15" name="Rectangle 14"/>
          <p:cNvSpPr/>
          <p:nvPr/>
        </p:nvSpPr>
        <p:spPr>
          <a:xfrm>
            <a:off x="6719179"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C</a:t>
            </a:r>
            <a:r>
              <a:rPr lang="en-US" baseline="-25000" dirty="0" smtClean="0"/>
              <a:t>11</a:t>
            </a:r>
            <a:r>
              <a:rPr lang="en-US" dirty="0" smtClean="0"/>
              <a:t>   C</a:t>
            </a:r>
            <a:r>
              <a:rPr lang="en-US" baseline="-25000" dirty="0" smtClean="0"/>
              <a:t>12</a:t>
            </a:r>
            <a:r>
              <a:rPr lang="en-US" dirty="0" smtClean="0"/>
              <a:t>   C</a:t>
            </a:r>
            <a:r>
              <a:rPr lang="en-US" baseline="-25000" dirty="0" smtClean="0"/>
              <a:t>21</a:t>
            </a:r>
            <a:r>
              <a:rPr lang="en-US" dirty="0" smtClean="0"/>
              <a:t>   C</a:t>
            </a:r>
            <a:r>
              <a:rPr lang="en-US" baseline="-25000" dirty="0" smtClean="0"/>
              <a:t>22</a:t>
            </a:r>
          </a:p>
        </p:txBody>
      </p:sp>
      <p:sp>
        <p:nvSpPr>
          <p:cNvPr id="16" name="Rectangle 15"/>
          <p:cNvSpPr/>
          <p:nvPr/>
        </p:nvSpPr>
        <p:spPr>
          <a:xfrm>
            <a:off x="7772400" y="16002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C</a:t>
            </a:r>
            <a:r>
              <a:rPr lang="en-US" baseline="-25000" dirty="0" smtClean="0"/>
              <a:t>13</a:t>
            </a:r>
            <a:r>
              <a:rPr lang="en-US" dirty="0" smtClean="0"/>
              <a:t>   C</a:t>
            </a:r>
            <a:r>
              <a:rPr lang="en-US" baseline="-25000" dirty="0" smtClean="0"/>
              <a:t>14</a:t>
            </a:r>
            <a:r>
              <a:rPr lang="en-US" dirty="0" smtClean="0"/>
              <a:t>   C</a:t>
            </a:r>
            <a:r>
              <a:rPr lang="en-US" baseline="-25000" dirty="0" smtClean="0"/>
              <a:t>23</a:t>
            </a:r>
            <a:r>
              <a:rPr lang="en-US" dirty="0" smtClean="0"/>
              <a:t>   C</a:t>
            </a:r>
            <a:r>
              <a:rPr lang="en-US" baseline="-25000" dirty="0" smtClean="0"/>
              <a:t>24</a:t>
            </a:r>
          </a:p>
        </p:txBody>
      </p:sp>
      <p:sp>
        <p:nvSpPr>
          <p:cNvPr id="17" name="Rectangle 16"/>
          <p:cNvSpPr/>
          <p:nvPr/>
        </p:nvSpPr>
        <p:spPr>
          <a:xfrm>
            <a:off x="6719179"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C</a:t>
            </a:r>
            <a:r>
              <a:rPr lang="en-US" baseline="-25000" dirty="0" smtClean="0"/>
              <a:t>31</a:t>
            </a:r>
            <a:r>
              <a:rPr lang="en-US" dirty="0" smtClean="0"/>
              <a:t>   C</a:t>
            </a:r>
            <a:r>
              <a:rPr lang="en-US" baseline="-25000" dirty="0" smtClean="0"/>
              <a:t>32</a:t>
            </a:r>
            <a:r>
              <a:rPr lang="en-US" dirty="0" smtClean="0"/>
              <a:t>   C</a:t>
            </a:r>
            <a:r>
              <a:rPr lang="en-US" baseline="-25000" dirty="0" smtClean="0"/>
              <a:t>41</a:t>
            </a:r>
            <a:r>
              <a:rPr lang="en-US" dirty="0" smtClean="0"/>
              <a:t>   C</a:t>
            </a:r>
            <a:r>
              <a:rPr lang="en-US" baseline="-25000" dirty="0" smtClean="0"/>
              <a:t>42</a:t>
            </a:r>
          </a:p>
        </p:txBody>
      </p:sp>
      <p:sp>
        <p:nvSpPr>
          <p:cNvPr id="18" name="Rectangle 17"/>
          <p:cNvSpPr/>
          <p:nvPr/>
        </p:nvSpPr>
        <p:spPr>
          <a:xfrm>
            <a:off x="7772400" y="2667000"/>
            <a:ext cx="1066800" cy="1066800"/>
          </a:xfrm>
          <a:prstGeom prst="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ct val="150000"/>
              </a:lnSpc>
            </a:pPr>
            <a:r>
              <a:rPr lang="en-US" dirty="0" smtClean="0"/>
              <a:t>C</a:t>
            </a:r>
            <a:r>
              <a:rPr lang="en-US" baseline="-25000" dirty="0" smtClean="0"/>
              <a:t>33</a:t>
            </a:r>
            <a:r>
              <a:rPr lang="en-US" dirty="0" smtClean="0"/>
              <a:t>   C</a:t>
            </a:r>
            <a:r>
              <a:rPr lang="en-US" baseline="-25000" dirty="0" smtClean="0"/>
              <a:t>34</a:t>
            </a:r>
            <a:r>
              <a:rPr lang="en-US" dirty="0" smtClean="0"/>
              <a:t>   C</a:t>
            </a:r>
            <a:r>
              <a:rPr lang="en-US" baseline="-25000" dirty="0" smtClean="0"/>
              <a:t>43</a:t>
            </a:r>
            <a:r>
              <a:rPr lang="en-US" dirty="0" smtClean="0"/>
              <a:t>   C</a:t>
            </a:r>
            <a:r>
              <a:rPr lang="en-US" baseline="-25000" dirty="0" smtClean="0"/>
              <a:t>44</a:t>
            </a:r>
          </a:p>
        </p:txBody>
      </p:sp>
      <p:cxnSp>
        <p:nvCxnSpPr>
          <p:cNvPr id="20" name="Straight Connector 19"/>
          <p:cNvCxnSpPr/>
          <p:nvPr/>
        </p:nvCxnSpPr>
        <p:spPr>
          <a:xfrm>
            <a:off x="2537983" y="2286000"/>
            <a:ext cx="762000" cy="91440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V="1">
            <a:off x="2537983" y="2286000"/>
            <a:ext cx="762000" cy="91440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5629747" y="2362200"/>
            <a:ext cx="1039263"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5629747" y="2895600"/>
            <a:ext cx="1039263" cy="0"/>
          </a:xfrm>
          <a:prstGeom prst="line">
            <a:avLst/>
          </a:prstGeom>
        </p:spPr>
        <p:style>
          <a:lnRef idx="3">
            <a:schemeClr val="dk1"/>
          </a:lnRef>
          <a:fillRef idx="0">
            <a:schemeClr val="dk1"/>
          </a:fillRef>
          <a:effectRef idx="2">
            <a:schemeClr val="dk1"/>
          </a:effectRef>
          <a:fontRef idx="minor">
            <a:schemeClr val="tx1"/>
          </a:fontRef>
        </p:style>
      </p:cxnSp>
      <p:sp>
        <p:nvSpPr>
          <p:cNvPr id="26" name="Rounded Rectangle 25"/>
          <p:cNvSpPr/>
          <p:nvPr/>
        </p:nvSpPr>
        <p:spPr>
          <a:xfrm>
            <a:off x="6781799" y="1723931"/>
            <a:ext cx="470779" cy="533400"/>
          </a:xfrm>
          <a:prstGeom prst="round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850644" y="4256183"/>
                <a:ext cx="1829283" cy="8712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𝐶</m:t>
                          </m:r>
                        </m:e>
                        <m:sub>
                          <m:r>
                            <a:rPr lang="en-US" b="0" i="1" smtClean="0">
                              <a:latin typeface="Cambria Math"/>
                            </a:rPr>
                            <m:t>11</m:t>
                          </m:r>
                        </m:sub>
                      </m:sSub>
                      <m:r>
                        <a:rPr lang="en-US" b="0" i="1" smtClean="0">
                          <a:latin typeface="Cambria Math"/>
                        </a:rPr>
                        <m:t>=</m:t>
                      </m:r>
                      <m:nary>
                        <m:naryPr>
                          <m:chr m:val="∑"/>
                          <m:ctrlPr>
                            <a:rPr lang="en-US" b="0" i="1" smtClean="0">
                              <a:latin typeface="Cambria Math"/>
                            </a:rPr>
                          </m:ctrlPr>
                        </m:naryPr>
                        <m:sub>
                          <m:r>
                            <m:rPr>
                              <m:brk m:alnAt="23"/>
                            </m:rPr>
                            <a:rPr lang="en-US" b="0" i="1" smtClean="0">
                              <a:latin typeface="Cambria Math"/>
                            </a:rPr>
                            <m:t>𝑖</m:t>
                          </m:r>
                          <m:r>
                            <a:rPr lang="en-US" b="0" i="1" smtClean="0">
                              <a:latin typeface="Cambria Math"/>
                            </a:rPr>
                            <m:t>=1</m:t>
                          </m:r>
                        </m:sub>
                        <m:sup>
                          <m:r>
                            <a:rPr lang="en-US" b="0" i="1" smtClean="0">
                              <a:latin typeface="Cambria Math"/>
                            </a:rPr>
                            <m:t>𝑁</m:t>
                          </m:r>
                        </m:sup>
                        <m:e>
                          <m:sSub>
                            <m:sSubPr>
                              <m:ctrlPr>
                                <a:rPr lang="en-US" b="0" i="1" smtClean="0">
                                  <a:latin typeface="Cambria Math"/>
                                </a:rPr>
                              </m:ctrlPr>
                            </m:sSubPr>
                            <m:e>
                              <m:r>
                                <a:rPr lang="en-US" b="0" i="1" smtClean="0">
                                  <a:latin typeface="Cambria Math"/>
                                </a:rPr>
                                <m:t>𝐴</m:t>
                              </m:r>
                            </m:e>
                            <m:sub>
                              <m:r>
                                <a:rPr lang="en-US" b="0" i="1" smtClean="0">
                                  <a:latin typeface="Cambria Math"/>
                                </a:rPr>
                                <m:t>1</m:t>
                              </m:r>
                              <m:r>
                                <a:rPr lang="en-US" b="0" i="1" smtClean="0">
                                  <a:latin typeface="Cambria Math"/>
                                </a:rPr>
                                <m:t>𝑖</m:t>
                              </m:r>
                            </m:sub>
                          </m:sSub>
                          <m:sSub>
                            <m:sSubPr>
                              <m:ctrlPr>
                                <a:rPr lang="en-US" b="0" i="1" smtClean="0">
                                  <a:latin typeface="Cambria Math"/>
                                </a:rPr>
                              </m:ctrlPr>
                            </m:sSubPr>
                            <m:e>
                              <m:r>
                                <a:rPr lang="en-US" b="0" i="1" smtClean="0">
                                  <a:latin typeface="Cambria Math"/>
                                </a:rPr>
                                <m:t>𝐵</m:t>
                              </m:r>
                            </m:e>
                            <m:sub>
                              <m:r>
                                <a:rPr lang="en-US" b="0" i="1" smtClean="0">
                                  <a:latin typeface="Cambria Math"/>
                                </a:rPr>
                                <m:t>𝑖</m:t>
                              </m:r>
                              <m:r>
                                <a:rPr lang="en-US" b="0" i="1" smtClean="0">
                                  <a:latin typeface="Cambria Math"/>
                                </a:rPr>
                                <m:t>1</m:t>
                              </m:r>
                            </m:sub>
                          </m:sSub>
                        </m:e>
                      </m:nary>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850644" y="4256183"/>
                <a:ext cx="1829283" cy="871264"/>
              </a:xfrm>
              <a:prstGeom prst="rect">
                <a:avLst/>
              </a:prstGeom>
              <a:blipFill rotWithShape="1">
                <a:blip r:embed="rId2"/>
                <a:stretch>
                  <a:fillRect/>
                </a:stretch>
              </a:blipFill>
            </p:spPr>
            <p:txBody>
              <a:bodyPr/>
              <a:lstStyle/>
              <a:p>
                <a:r>
                  <a:rPr lang="en-US">
                    <a:noFill/>
                  </a:rPr>
                  <a:t> </a:t>
                </a:r>
              </a:p>
            </p:txBody>
          </p:sp>
        </mc:Fallback>
      </mc:AlternateContent>
      <p:sp>
        <p:nvSpPr>
          <p:cNvPr id="21" name="Rounded Rectangle 20"/>
          <p:cNvSpPr/>
          <p:nvPr/>
        </p:nvSpPr>
        <p:spPr>
          <a:xfrm>
            <a:off x="367037" y="1723931"/>
            <a:ext cx="1918963" cy="533400"/>
          </a:xfrm>
          <a:prstGeom prst="round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Rounded Rectangle 23"/>
          <p:cNvSpPr/>
          <p:nvPr/>
        </p:nvSpPr>
        <p:spPr>
          <a:xfrm>
            <a:off x="3536318" y="1723930"/>
            <a:ext cx="439661" cy="1933669"/>
          </a:xfrm>
          <a:prstGeom prst="round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Box 1"/>
          <p:cNvSpPr txBox="1"/>
          <p:nvPr/>
        </p:nvSpPr>
        <p:spPr>
          <a:xfrm>
            <a:off x="2918983" y="4256183"/>
            <a:ext cx="5266185" cy="707886"/>
          </a:xfrm>
          <a:prstGeom prst="rect">
            <a:avLst/>
          </a:prstGeom>
          <a:noFill/>
        </p:spPr>
        <p:txBody>
          <a:bodyPr wrap="none" rtlCol="0">
            <a:spAutoFit/>
          </a:bodyPr>
          <a:lstStyle/>
          <a:p>
            <a:r>
              <a:rPr lang="en-US" sz="2000" dirty="0" smtClean="0"/>
              <a:t>Matrix Multiply is the core operation of many </a:t>
            </a:r>
          </a:p>
          <a:p>
            <a:r>
              <a:rPr lang="en-US" sz="2000" dirty="0" smtClean="0"/>
              <a:t>Applications such as Neural Networks </a:t>
            </a:r>
            <a:endParaRPr lang="en-US" sz="2000" dirty="0"/>
          </a:p>
        </p:txBody>
      </p:sp>
      <p:sp>
        <p:nvSpPr>
          <p:cNvPr id="3" name="Title 2"/>
          <p:cNvSpPr>
            <a:spLocks noGrp="1"/>
          </p:cNvSpPr>
          <p:nvPr>
            <p:ph type="title"/>
          </p:nvPr>
        </p:nvSpPr>
        <p:spPr/>
        <p:txBody>
          <a:bodyPr>
            <a:normAutofit/>
          </a:bodyPr>
          <a:lstStyle/>
          <a:p>
            <a:r>
              <a:rPr lang="en-US" dirty="0"/>
              <a:t>M</a:t>
            </a:r>
            <a:r>
              <a:rPr lang="en-US" dirty="0" smtClean="0"/>
              <a:t>atrix multiplication </a:t>
            </a:r>
            <a:endParaRPr lang="en-US" dirty="0"/>
          </a:p>
        </p:txBody>
      </p:sp>
    </p:spTree>
    <p:extLst>
      <p:ext uri="{BB962C8B-B14F-4D97-AF65-F5344CB8AC3E}">
        <p14:creationId xmlns:p14="http://schemas.microsoft.com/office/powerpoint/2010/main" val="1953881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Group 2047"/>
          <p:cNvGrpSpPr/>
          <p:nvPr/>
        </p:nvGrpSpPr>
        <p:grpSpPr>
          <a:xfrm>
            <a:off x="4217813" y="1611208"/>
            <a:ext cx="4334856" cy="4610695"/>
            <a:chOff x="7933000" y="1594579"/>
            <a:chExt cx="4334856" cy="4610695"/>
          </a:xfrm>
        </p:grpSpPr>
        <p:pic>
          <p:nvPicPr>
            <p:cNvPr id="56" name="Picture 55"/>
            <p:cNvPicPr>
              <a:picLocks noChangeAspect="1"/>
            </p:cNvPicPr>
            <p:nvPr/>
          </p:nvPicPr>
          <p:blipFill rotWithShape="1">
            <a:blip r:embed="rId3">
              <a:extLst>
                <a:ext uri="{28A0092B-C50C-407E-A947-70E740481C1C}">
                  <a14:useLocalDpi xmlns:a14="http://schemas.microsoft.com/office/drawing/2010/main" val="0"/>
                </a:ext>
              </a:extLst>
            </a:blip>
            <a:srcRect l="2644" r="39688"/>
            <a:stretch/>
          </p:blipFill>
          <p:spPr>
            <a:xfrm>
              <a:off x="7933000" y="1594579"/>
              <a:ext cx="4334856" cy="4333696"/>
            </a:xfrm>
            <a:prstGeom prst="rect">
              <a:avLst/>
            </a:prstGeom>
          </p:spPr>
        </p:pic>
        <p:sp>
          <p:nvSpPr>
            <p:cNvPr id="57" name="Rectangle 56"/>
            <p:cNvSpPr/>
            <p:nvPr/>
          </p:nvSpPr>
          <p:spPr>
            <a:xfrm>
              <a:off x="8230927" y="5928275"/>
              <a:ext cx="3961073" cy="276999"/>
            </a:xfrm>
            <a:prstGeom prst="rect">
              <a:avLst/>
            </a:prstGeom>
          </p:spPr>
          <p:txBody>
            <a:bodyPr wrap="square">
              <a:spAutoFit/>
            </a:bodyPr>
            <a:lstStyle/>
            <a:p>
              <a:pPr algn="r"/>
              <a:r>
                <a:rPr lang="en-US" sz="1200" dirty="0" err="1"/>
                <a:t>Merolla</a:t>
              </a:r>
              <a:r>
                <a:rPr lang="en-US" sz="1200" dirty="0"/>
                <a:t>, P. A.</a:t>
              </a:r>
              <a:r>
                <a:rPr lang="en-US" sz="1200" i="1" dirty="0"/>
                <a:t> et al.</a:t>
              </a:r>
              <a:r>
                <a:rPr lang="en-US" sz="1200" dirty="0"/>
                <a:t> </a:t>
              </a:r>
              <a:r>
                <a:rPr lang="en-US" sz="1200" i="1" dirty="0"/>
                <a:t>Science</a:t>
              </a:r>
              <a:r>
                <a:rPr lang="en-US" sz="1200" dirty="0"/>
                <a:t> 345, 668-673 (2014)</a:t>
              </a:r>
            </a:p>
          </p:txBody>
        </p:sp>
      </p:grpSp>
      <p:sp>
        <p:nvSpPr>
          <p:cNvPr id="5" name="Title 3"/>
          <p:cNvSpPr txBox="1">
            <a:spLocks/>
          </p:cNvSpPr>
          <p:nvPr/>
        </p:nvSpPr>
        <p:spPr>
          <a:xfrm>
            <a:off x="451520" y="152400"/>
            <a:ext cx="82296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latin typeface="Arial" panose="020B0604020202020204" pitchFamily="34" charset="0"/>
                <a:cs typeface="Arial" panose="020B0604020202020204" pitchFamily="34" charset="0"/>
              </a:rPr>
              <a:t>Use hardware acceleration (existing or novel technology)</a:t>
            </a:r>
          </a:p>
          <a:p>
            <a:pPr algn="l"/>
            <a:r>
              <a:rPr lang="en-US" sz="2400" dirty="0" smtClean="0">
                <a:latin typeface="Arial" panose="020B0604020202020204" pitchFamily="34" charset="0"/>
                <a:cs typeface="Arial" panose="020B0604020202020204" pitchFamily="34" charset="0"/>
              </a:rPr>
              <a:t>to speed-up data processing in neural-inspired algorithms</a:t>
            </a:r>
            <a:endParaRPr lang="en-US" sz="2400" dirty="0">
              <a:latin typeface="Arial" panose="020B0604020202020204" pitchFamily="34" charset="0"/>
              <a:cs typeface="Arial" panose="020B0604020202020204" pitchFamily="34" charset="0"/>
            </a:endParaRPr>
          </a:p>
        </p:txBody>
      </p:sp>
      <p:cxnSp>
        <p:nvCxnSpPr>
          <p:cNvPr id="6" name="Straight Connector 5"/>
          <p:cNvCxnSpPr/>
          <p:nvPr/>
        </p:nvCxnSpPr>
        <p:spPr>
          <a:xfrm>
            <a:off x="152400" y="1143000"/>
            <a:ext cx="8763000" cy="0"/>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843963" y="1447800"/>
            <a:ext cx="4995237" cy="2313627"/>
            <a:chOff x="4505427" y="1365805"/>
            <a:chExt cx="4199671" cy="1945148"/>
          </a:xfrm>
        </p:grpSpPr>
        <p:pic>
          <p:nvPicPr>
            <p:cNvPr id="1026" name="Picture 2" descr="C:\Users\cdjame\Documents\Projects\GC_2015\FPGAMatrixMultiply2013_Good_Page_4.tiff"/>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05427" y="1365805"/>
              <a:ext cx="4171198" cy="18761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198657" y="3103946"/>
              <a:ext cx="2506441" cy="207007"/>
            </a:xfrm>
            <a:prstGeom prst="rect">
              <a:avLst/>
            </a:prstGeom>
            <a:noFill/>
          </p:spPr>
          <p:txBody>
            <a:bodyPr wrap="square">
              <a:spAutoFit/>
            </a:bodyPr>
            <a:lstStyle/>
            <a:p>
              <a:pPr algn="just"/>
              <a:r>
                <a:rPr lang="en-US" sz="1000" dirty="0" smtClean="0">
                  <a:latin typeface="Arial" panose="020B0604020202020204" pitchFamily="34" charset="0"/>
                  <a:cs typeface="Arial" panose="020B0604020202020204" pitchFamily="34" charset="0"/>
                </a:rPr>
                <a:t>Lee et al. </a:t>
              </a:r>
              <a:r>
                <a:rPr lang="en-US" sz="1000" dirty="0" err="1" smtClean="0">
                  <a:latin typeface="Arial" panose="020B0604020202020204" pitchFamily="34" charset="0"/>
                  <a:cs typeface="Arial" panose="020B0604020202020204" pitchFamily="34" charset="0"/>
                </a:rPr>
                <a:t>Proc</a:t>
              </a:r>
              <a:r>
                <a:rPr lang="en-US" sz="1000" dirty="0" smtClean="0">
                  <a:latin typeface="Arial" panose="020B0604020202020204" pitchFamily="34" charset="0"/>
                  <a:cs typeface="Arial" panose="020B0604020202020204" pitchFamily="34" charset="0"/>
                </a:rPr>
                <a:t> World Cong </a:t>
              </a:r>
              <a:r>
                <a:rPr lang="en-US" sz="1000" dirty="0" err="1" smtClean="0">
                  <a:latin typeface="Arial" panose="020B0604020202020204" pitchFamily="34" charset="0"/>
                  <a:cs typeface="Arial" panose="020B0604020202020204" pitchFamily="34" charset="0"/>
                </a:rPr>
                <a:t>Eng</a:t>
              </a:r>
              <a:r>
                <a:rPr lang="en-US" sz="1000" dirty="0" smtClean="0">
                  <a:latin typeface="Arial" panose="020B0604020202020204" pitchFamily="34" charset="0"/>
                  <a:cs typeface="Arial" panose="020B0604020202020204" pitchFamily="34" charset="0"/>
                </a:rPr>
                <a:t> Comp </a:t>
              </a:r>
              <a:r>
                <a:rPr lang="en-US" sz="1000" dirty="0" err="1" smtClean="0">
                  <a:latin typeface="Arial" panose="020B0604020202020204" pitchFamily="34" charset="0"/>
                  <a:cs typeface="Arial" panose="020B0604020202020204" pitchFamily="34" charset="0"/>
                </a:rPr>
                <a:t>Sci</a:t>
              </a:r>
              <a:r>
                <a:rPr lang="en-US" sz="1000" dirty="0" smtClean="0">
                  <a:latin typeface="Arial" panose="020B0604020202020204" pitchFamily="34" charset="0"/>
                  <a:cs typeface="Arial" panose="020B0604020202020204" pitchFamily="34" charset="0"/>
                </a:rPr>
                <a:t> 2013</a:t>
              </a:r>
            </a:p>
          </p:txBody>
        </p:sp>
      </p:grpSp>
      <p:sp>
        <p:nvSpPr>
          <p:cNvPr id="16" name="Rectangle 6"/>
          <p:cNvSpPr>
            <a:spLocks noGrp="1" noChangeArrowheads="1"/>
          </p:cNvSpPr>
          <p:nvPr>
            <p:ph type="sldNum" sz="quarter" idx="12"/>
          </p:nvPr>
        </p:nvSpPr>
        <p:spPr>
          <a:xfrm>
            <a:off x="8305800" y="6517867"/>
            <a:ext cx="609600" cy="374650"/>
          </a:xfrm>
          <a:ln/>
        </p:spPr>
        <p:txBody>
          <a:bodyPr/>
          <a:lstStyle>
            <a:lvl1pPr>
              <a:defRPr/>
            </a:lvl1pPr>
          </a:lstStyle>
          <a:p>
            <a:fld id="{A5E55A7B-7854-E145-92D9-B491DF4BAE2D}" type="slidenum">
              <a:rPr lang="en-US" smtClean="0"/>
              <a:pPr/>
              <a:t>46</a:t>
            </a:fld>
            <a:endParaRPr lang="en-US" dirty="0"/>
          </a:p>
        </p:txBody>
      </p:sp>
      <p:grpSp>
        <p:nvGrpSpPr>
          <p:cNvPr id="3" name="Group 2"/>
          <p:cNvGrpSpPr/>
          <p:nvPr/>
        </p:nvGrpSpPr>
        <p:grpSpPr>
          <a:xfrm>
            <a:off x="720068" y="1828800"/>
            <a:ext cx="2099332" cy="3962400"/>
            <a:chOff x="228600" y="2362200"/>
            <a:chExt cx="2099332" cy="3962400"/>
          </a:xfrm>
        </p:grpSpPr>
        <p:sp>
          <p:nvSpPr>
            <p:cNvPr id="19" name="Oval 18"/>
            <p:cNvSpPr/>
            <p:nvPr/>
          </p:nvSpPr>
          <p:spPr>
            <a:xfrm>
              <a:off x="228600" y="41024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Oval 19"/>
            <p:cNvSpPr/>
            <p:nvPr/>
          </p:nvSpPr>
          <p:spPr>
            <a:xfrm>
              <a:off x="914400" y="41024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Oval 20"/>
            <p:cNvSpPr/>
            <p:nvPr/>
          </p:nvSpPr>
          <p:spPr>
            <a:xfrm>
              <a:off x="1600200" y="41024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Oval 21"/>
            <p:cNvSpPr/>
            <p:nvPr/>
          </p:nvSpPr>
          <p:spPr>
            <a:xfrm>
              <a:off x="228600" y="58674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Oval 22"/>
            <p:cNvSpPr/>
            <p:nvPr/>
          </p:nvSpPr>
          <p:spPr>
            <a:xfrm>
              <a:off x="914400" y="58674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Oval 23"/>
            <p:cNvSpPr/>
            <p:nvPr/>
          </p:nvSpPr>
          <p:spPr>
            <a:xfrm>
              <a:off x="1600200" y="58674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5" name="Group 24"/>
            <p:cNvGrpSpPr/>
            <p:nvPr/>
          </p:nvGrpSpPr>
          <p:grpSpPr>
            <a:xfrm>
              <a:off x="457200" y="4635861"/>
              <a:ext cx="1371600" cy="1307739"/>
              <a:chOff x="493752" y="3188061"/>
              <a:chExt cx="1371600" cy="1307739"/>
            </a:xfrm>
          </p:grpSpPr>
          <p:cxnSp>
            <p:nvCxnSpPr>
              <p:cNvPr id="42" name="Straight Connector 41"/>
              <p:cNvCxnSpPr>
                <a:stCxn id="22" idx="0"/>
                <a:endCxn id="19" idx="4"/>
              </p:cNvCxnSpPr>
              <p:nvPr/>
            </p:nvCxnSpPr>
            <p:spPr>
              <a:xfrm flipV="1">
                <a:off x="493752" y="31880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2" idx="0"/>
                <a:endCxn id="20" idx="4"/>
              </p:cNvCxnSpPr>
              <p:nvPr/>
            </p:nvCxnSpPr>
            <p:spPr>
              <a:xfrm flipV="1">
                <a:off x="493752" y="31880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2" idx="0"/>
                <a:endCxn id="21" idx="4"/>
              </p:cNvCxnSpPr>
              <p:nvPr/>
            </p:nvCxnSpPr>
            <p:spPr>
              <a:xfrm flipV="1">
                <a:off x="493752" y="3188061"/>
                <a:ext cx="13716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3" idx="0"/>
                <a:endCxn id="19" idx="4"/>
              </p:cNvCxnSpPr>
              <p:nvPr/>
            </p:nvCxnSpPr>
            <p:spPr>
              <a:xfrm flipH="1" flipV="1">
                <a:off x="493752" y="31880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3" idx="0"/>
                <a:endCxn id="20" idx="4"/>
              </p:cNvCxnSpPr>
              <p:nvPr/>
            </p:nvCxnSpPr>
            <p:spPr>
              <a:xfrm flipV="1">
                <a:off x="1179552" y="31880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3" idx="0"/>
                <a:endCxn id="21" idx="4"/>
              </p:cNvCxnSpPr>
              <p:nvPr/>
            </p:nvCxnSpPr>
            <p:spPr>
              <a:xfrm flipV="1">
                <a:off x="1179552" y="31880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4" idx="0"/>
                <a:endCxn id="21" idx="4"/>
              </p:cNvCxnSpPr>
              <p:nvPr/>
            </p:nvCxnSpPr>
            <p:spPr>
              <a:xfrm flipV="1">
                <a:off x="1865352" y="31880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24" idx="0"/>
                <a:endCxn id="20" idx="4"/>
              </p:cNvCxnSpPr>
              <p:nvPr/>
            </p:nvCxnSpPr>
            <p:spPr>
              <a:xfrm flipH="1" flipV="1">
                <a:off x="1179552" y="31880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4" idx="0"/>
                <a:endCxn id="19" idx="4"/>
              </p:cNvCxnSpPr>
              <p:nvPr/>
            </p:nvCxnSpPr>
            <p:spPr>
              <a:xfrm flipH="1" flipV="1">
                <a:off x="493752" y="3188061"/>
                <a:ext cx="13716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228600" y="23622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Oval 26"/>
            <p:cNvSpPr/>
            <p:nvPr/>
          </p:nvSpPr>
          <p:spPr>
            <a:xfrm>
              <a:off x="914400" y="23622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Oval 27"/>
            <p:cNvSpPr/>
            <p:nvPr/>
          </p:nvSpPr>
          <p:spPr>
            <a:xfrm>
              <a:off x="1600200" y="23622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9" name="Group 28"/>
            <p:cNvGrpSpPr/>
            <p:nvPr/>
          </p:nvGrpSpPr>
          <p:grpSpPr>
            <a:xfrm>
              <a:off x="451128" y="2807061"/>
              <a:ext cx="1371600" cy="1307739"/>
              <a:chOff x="722352" y="3645261"/>
              <a:chExt cx="1371600" cy="1307739"/>
            </a:xfrm>
          </p:grpSpPr>
          <p:cxnSp>
            <p:nvCxnSpPr>
              <p:cNvPr id="33" name="Straight Connector 32"/>
              <p:cNvCxnSpPr/>
              <p:nvPr/>
            </p:nvCxnSpPr>
            <p:spPr>
              <a:xfrm flipV="1">
                <a:off x="7223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223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22352" y="3645261"/>
                <a:ext cx="13716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7223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4081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4081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0939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14081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722352" y="3645261"/>
                <a:ext cx="13716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925596" y="4953000"/>
              <a:ext cx="402336" cy="400110"/>
            </a:xfrm>
            <a:prstGeom prst="rect">
              <a:avLst/>
            </a:prstGeom>
            <a:solidFill>
              <a:schemeClr val="bg2"/>
            </a:solidFill>
            <a:ln>
              <a:noFill/>
            </a:ln>
          </p:spPr>
          <p:txBody>
            <a:bodyPr wrap="square" rtlCol="0">
              <a:spAutoFit/>
            </a:bodyPr>
            <a:lstStyle/>
            <a:p>
              <a:pPr algn="ctr"/>
              <a:r>
                <a:rPr lang="en-US" sz="2000" b="1" dirty="0" smtClean="0">
                  <a:latin typeface="+mj-lt"/>
                  <a:cs typeface="Times New Roman" panose="02020603050405020304" pitchFamily="18" charset="0"/>
                </a:rPr>
                <a:t>j</a:t>
              </a:r>
              <a:endParaRPr lang="en-US" sz="2000" b="1" dirty="0">
                <a:latin typeface="+mj-lt"/>
                <a:cs typeface="Times New Roman" panose="02020603050405020304" pitchFamily="18" charset="0"/>
              </a:endParaRPr>
            </a:p>
          </p:txBody>
        </p:sp>
        <p:sp>
          <p:nvSpPr>
            <p:cNvPr id="31" name="TextBox 30"/>
            <p:cNvSpPr txBox="1"/>
            <p:nvPr/>
          </p:nvSpPr>
          <p:spPr>
            <a:xfrm>
              <a:off x="1925596" y="3200400"/>
              <a:ext cx="402336" cy="400110"/>
            </a:xfrm>
            <a:prstGeom prst="rect">
              <a:avLst/>
            </a:prstGeom>
            <a:solidFill>
              <a:schemeClr val="bg2"/>
            </a:solidFill>
            <a:ln>
              <a:noFill/>
            </a:ln>
          </p:spPr>
          <p:txBody>
            <a:bodyPr wrap="square" rtlCol="0">
              <a:spAutoFit/>
            </a:bodyPr>
            <a:lstStyle/>
            <a:p>
              <a:pPr algn="ctr"/>
              <a:r>
                <a:rPr lang="en-US" sz="2000" b="1" dirty="0" smtClean="0">
                  <a:latin typeface="+mj-lt"/>
                  <a:cs typeface="Times New Roman" panose="02020603050405020304" pitchFamily="18" charset="0"/>
                </a:rPr>
                <a:t>k</a:t>
              </a:r>
              <a:endParaRPr lang="en-US" sz="2000" b="1" dirty="0">
                <a:latin typeface="+mj-lt"/>
                <a:cs typeface="Times New Roman" panose="02020603050405020304" pitchFamily="18" charset="0"/>
              </a:endParaRPr>
            </a:p>
          </p:txBody>
        </p:sp>
      </p:grpSp>
      <p:grpSp>
        <p:nvGrpSpPr>
          <p:cNvPr id="11" name="Group 10"/>
          <p:cNvGrpSpPr/>
          <p:nvPr/>
        </p:nvGrpSpPr>
        <p:grpSpPr>
          <a:xfrm>
            <a:off x="3824607" y="3978004"/>
            <a:ext cx="5205094" cy="2346596"/>
            <a:chOff x="3824607" y="4114800"/>
            <a:chExt cx="5205094" cy="2346596"/>
          </a:xfrm>
        </p:grpSpPr>
        <p:pic>
          <p:nvPicPr>
            <p:cNvPr id="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4607" y="4114800"/>
              <a:ext cx="5172707" cy="205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itle 3"/>
            <p:cNvSpPr txBox="1">
              <a:spLocks/>
            </p:cNvSpPr>
            <p:nvPr/>
          </p:nvSpPr>
          <p:spPr>
            <a:xfrm>
              <a:off x="4724401" y="6179547"/>
              <a:ext cx="4305300" cy="2818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1000" dirty="0">
                  <a:latin typeface="Arial" panose="020B0604020202020204" pitchFamily="34" charset="0"/>
                  <a:cs typeface="Arial" panose="020B0604020202020204" pitchFamily="34" charset="0"/>
                </a:rPr>
                <a:t>T. Taha, </a:t>
              </a:r>
              <a:r>
                <a:rPr lang="en-US" sz="1000" dirty="0" smtClean="0">
                  <a:latin typeface="Arial" panose="020B0604020202020204" pitchFamily="34" charset="0"/>
                  <a:cs typeface="Arial" panose="020B0604020202020204" pitchFamily="34" charset="0"/>
                </a:rPr>
                <a:t>et al., Proc. IEEE Intl. Joint Conf. on Neural Networks, 2013.</a:t>
              </a:r>
              <a:endParaRPr lang="en-US" sz="1000" dirty="0">
                <a:latin typeface="Arial" panose="020B0604020202020204" pitchFamily="34" charset="0"/>
                <a:cs typeface="Arial" panose="020B0604020202020204" pitchFamily="34" charset="0"/>
              </a:endParaRPr>
            </a:p>
          </p:txBody>
        </p:sp>
      </p:grpSp>
      <p:sp>
        <p:nvSpPr>
          <p:cNvPr id="59" name="Rectangle 58"/>
          <p:cNvSpPr/>
          <p:nvPr/>
        </p:nvSpPr>
        <p:spPr>
          <a:xfrm>
            <a:off x="701877" y="5975948"/>
            <a:ext cx="1992853" cy="276999"/>
          </a:xfrm>
          <a:prstGeom prst="rect">
            <a:avLst/>
          </a:prstGeom>
        </p:spPr>
        <p:txBody>
          <a:bodyPr wrap="none">
            <a:spAutoFit/>
          </a:bodyPr>
          <a:lstStyle/>
          <a:p>
            <a:r>
              <a:rPr lang="en-US" sz="1200" i="1" dirty="0" smtClean="0"/>
              <a:t>Agarwal </a:t>
            </a:r>
            <a:r>
              <a:rPr lang="en-US" sz="1200" i="1" dirty="0"/>
              <a:t>et al, </a:t>
            </a:r>
            <a:r>
              <a:rPr lang="en-US" sz="1200" i="1" dirty="0" smtClean="0"/>
              <a:t>IJCNN 2016</a:t>
            </a:r>
            <a:endParaRPr lang="en-US" sz="1200" i="1" dirty="0"/>
          </a:p>
        </p:txBody>
      </p:sp>
      <p:pic>
        <p:nvPicPr>
          <p:cNvPr id="60"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255084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
                                        </p:tgtEl>
                                        <p:attrNameLst>
                                          <p:attrName>style.visibility</p:attrName>
                                        </p:attrNameLst>
                                      </p:cBhvr>
                                      <p:to>
                                        <p:strVal val="visible"/>
                                      </p:to>
                                    </p:set>
                                    <p:animEffect transition="in" filter="fade">
                                      <p:cBhvr>
                                        <p:cTn id="15" dur="500"/>
                                        <p:tgtEl>
                                          <p:spTgt spid="204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48"/>
                                        </p:tgtEl>
                                      </p:cBhvr>
                                    </p:animEffect>
                                    <p:set>
                                      <p:cBhvr>
                                        <p:cTn id="20" dur="1" fill="hold">
                                          <p:stCondLst>
                                            <p:cond delay="499"/>
                                          </p:stCondLst>
                                        </p:cTn>
                                        <p:tgtEl>
                                          <p:spTgt spid="204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Translating non-spiking neural network algorithms into hardware</a:t>
            </a:r>
            <a:endParaRPr lang="en-US" sz="2800" kern="0" dirty="0">
              <a:solidFill>
                <a:schemeClr val="tx1"/>
              </a:solidFill>
              <a:latin typeface="Arial" panose="020B0604020202020204" pitchFamily="34" charset="0"/>
              <a:cs typeface="Arial" panose="020B0604020202020204" pitchFamily="34" charset="0"/>
            </a:endParaRPr>
          </a:p>
        </p:txBody>
      </p:sp>
      <p:grpSp>
        <p:nvGrpSpPr>
          <p:cNvPr id="81" name="Group 80"/>
          <p:cNvGrpSpPr/>
          <p:nvPr/>
        </p:nvGrpSpPr>
        <p:grpSpPr>
          <a:xfrm>
            <a:off x="228600" y="1163608"/>
            <a:ext cx="2099332" cy="4686893"/>
            <a:chOff x="228600" y="1485307"/>
            <a:chExt cx="2099332" cy="4686893"/>
          </a:xfrm>
        </p:grpSpPr>
        <p:sp>
          <p:nvSpPr>
            <p:cNvPr id="269" name="Oval 268"/>
            <p:cNvSpPr/>
            <p:nvPr/>
          </p:nvSpPr>
          <p:spPr>
            <a:xfrm>
              <a:off x="228600" y="39500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0" name="Oval 269"/>
            <p:cNvSpPr/>
            <p:nvPr/>
          </p:nvSpPr>
          <p:spPr>
            <a:xfrm>
              <a:off x="914400" y="39500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1" name="Oval 270"/>
            <p:cNvSpPr/>
            <p:nvPr/>
          </p:nvSpPr>
          <p:spPr>
            <a:xfrm>
              <a:off x="1600200" y="3950061"/>
              <a:ext cx="457200" cy="45720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2" name="Oval 271"/>
            <p:cNvSpPr/>
            <p:nvPr/>
          </p:nvSpPr>
          <p:spPr>
            <a:xfrm>
              <a:off x="228600" y="57150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3" name="Oval 272"/>
            <p:cNvSpPr/>
            <p:nvPr/>
          </p:nvSpPr>
          <p:spPr>
            <a:xfrm>
              <a:off x="914400" y="57150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4" name="Oval 273"/>
            <p:cNvSpPr/>
            <p:nvPr/>
          </p:nvSpPr>
          <p:spPr>
            <a:xfrm>
              <a:off x="1600200" y="5715000"/>
              <a:ext cx="457200" cy="457200"/>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75" name="Group 274"/>
            <p:cNvGrpSpPr/>
            <p:nvPr/>
          </p:nvGrpSpPr>
          <p:grpSpPr>
            <a:xfrm>
              <a:off x="457200" y="4407261"/>
              <a:ext cx="1371600" cy="1307739"/>
              <a:chOff x="493752" y="3111861"/>
              <a:chExt cx="1371600" cy="1307739"/>
            </a:xfrm>
          </p:grpSpPr>
          <p:cxnSp>
            <p:nvCxnSpPr>
              <p:cNvPr id="276" name="Straight Connector 275"/>
              <p:cNvCxnSpPr>
                <a:stCxn id="272" idx="0"/>
                <a:endCxn id="269" idx="4"/>
              </p:cNvCxnSpPr>
              <p:nvPr/>
            </p:nvCxnSpPr>
            <p:spPr>
              <a:xfrm flipV="1">
                <a:off x="493752" y="31118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a:stCxn id="272" idx="0"/>
                <a:endCxn id="270" idx="4"/>
              </p:cNvCxnSpPr>
              <p:nvPr/>
            </p:nvCxnSpPr>
            <p:spPr>
              <a:xfrm flipV="1">
                <a:off x="493752" y="31118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a:stCxn id="272" idx="0"/>
                <a:endCxn id="271" idx="4"/>
              </p:cNvCxnSpPr>
              <p:nvPr/>
            </p:nvCxnSpPr>
            <p:spPr>
              <a:xfrm flipV="1">
                <a:off x="493752" y="3111861"/>
                <a:ext cx="13716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a:stCxn id="273" idx="0"/>
                <a:endCxn id="269" idx="4"/>
              </p:cNvCxnSpPr>
              <p:nvPr/>
            </p:nvCxnSpPr>
            <p:spPr>
              <a:xfrm flipH="1" flipV="1">
                <a:off x="493752" y="31118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a:stCxn id="273" idx="0"/>
                <a:endCxn id="270" idx="4"/>
              </p:cNvCxnSpPr>
              <p:nvPr/>
            </p:nvCxnSpPr>
            <p:spPr>
              <a:xfrm flipV="1">
                <a:off x="1179552" y="31118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a:stCxn id="273" idx="0"/>
                <a:endCxn id="271" idx="4"/>
              </p:cNvCxnSpPr>
              <p:nvPr/>
            </p:nvCxnSpPr>
            <p:spPr>
              <a:xfrm flipV="1">
                <a:off x="1179552" y="31118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a:stCxn id="274" idx="0"/>
                <a:endCxn id="271" idx="4"/>
              </p:cNvCxnSpPr>
              <p:nvPr/>
            </p:nvCxnSpPr>
            <p:spPr>
              <a:xfrm flipV="1">
                <a:off x="1865352" y="3111861"/>
                <a:ext cx="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a:stCxn id="274" idx="0"/>
                <a:endCxn id="270" idx="4"/>
              </p:cNvCxnSpPr>
              <p:nvPr/>
            </p:nvCxnSpPr>
            <p:spPr>
              <a:xfrm flipH="1" flipV="1">
                <a:off x="1179552" y="3111861"/>
                <a:ext cx="6858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a:stCxn id="274" idx="0"/>
                <a:endCxn id="269" idx="4"/>
              </p:cNvCxnSpPr>
              <p:nvPr/>
            </p:nvCxnSpPr>
            <p:spPr>
              <a:xfrm flipH="1" flipV="1">
                <a:off x="493752" y="3111861"/>
                <a:ext cx="1371600" cy="1307739"/>
              </a:xfrm>
              <a:prstGeom prst="line">
                <a:avLst/>
              </a:prstGeom>
              <a:ln w="19050">
                <a:solidFill>
                  <a:schemeClr val="accent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303" name="Oval 302"/>
            <p:cNvSpPr/>
            <p:nvPr/>
          </p:nvSpPr>
          <p:spPr>
            <a:xfrm>
              <a:off x="228600" y="22098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4" name="Oval 303"/>
            <p:cNvSpPr/>
            <p:nvPr/>
          </p:nvSpPr>
          <p:spPr>
            <a:xfrm>
              <a:off x="914400" y="22098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5" name="Oval 304"/>
            <p:cNvSpPr/>
            <p:nvPr/>
          </p:nvSpPr>
          <p:spPr>
            <a:xfrm>
              <a:off x="1600200" y="2209800"/>
              <a:ext cx="457200" cy="4572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310" name="Group 309"/>
            <p:cNvGrpSpPr/>
            <p:nvPr/>
          </p:nvGrpSpPr>
          <p:grpSpPr>
            <a:xfrm>
              <a:off x="451128" y="2654661"/>
              <a:ext cx="1371600" cy="1307739"/>
              <a:chOff x="722352" y="3645261"/>
              <a:chExt cx="1371600" cy="1307739"/>
            </a:xfrm>
          </p:grpSpPr>
          <p:cxnSp>
            <p:nvCxnSpPr>
              <p:cNvPr id="311" name="Straight Connector 310"/>
              <p:cNvCxnSpPr/>
              <p:nvPr/>
            </p:nvCxnSpPr>
            <p:spPr>
              <a:xfrm flipV="1">
                <a:off x="7223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7223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722352" y="3645261"/>
                <a:ext cx="13716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flipV="1">
                <a:off x="7223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14081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14081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2093952" y="3645261"/>
                <a:ext cx="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H="1" flipV="1">
                <a:off x="1408152" y="3645261"/>
                <a:ext cx="6858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722352" y="3645261"/>
                <a:ext cx="1371600" cy="1307739"/>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335" name="TextBox 334"/>
            <p:cNvSpPr txBox="1"/>
            <p:nvPr/>
          </p:nvSpPr>
          <p:spPr>
            <a:xfrm>
              <a:off x="1925596" y="4800600"/>
              <a:ext cx="402336" cy="400110"/>
            </a:xfrm>
            <a:prstGeom prst="rect">
              <a:avLst/>
            </a:prstGeom>
            <a:solidFill>
              <a:schemeClr val="bg2"/>
            </a:solidFill>
            <a:ln>
              <a:noFill/>
            </a:ln>
          </p:spPr>
          <p:txBody>
            <a:bodyPr wrap="square" rtlCol="0">
              <a:spAutoFit/>
            </a:bodyPr>
            <a:lstStyle/>
            <a:p>
              <a:pPr algn="ctr"/>
              <a:r>
                <a:rPr lang="en-US" sz="2000" b="1" dirty="0" smtClean="0">
                  <a:latin typeface="+mj-lt"/>
                  <a:cs typeface="Times New Roman" panose="02020603050405020304" pitchFamily="18" charset="0"/>
                </a:rPr>
                <a:t>j</a:t>
              </a:r>
              <a:endParaRPr lang="en-US" sz="2000" b="1" dirty="0">
                <a:latin typeface="+mj-lt"/>
                <a:cs typeface="Times New Roman" panose="02020603050405020304" pitchFamily="18" charset="0"/>
              </a:endParaRPr>
            </a:p>
          </p:txBody>
        </p:sp>
        <p:sp>
          <p:nvSpPr>
            <p:cNvPr id="336" name="TextBox 335"/>
            <p:cNvSpPr txBox="1"/>
            <p:nvPr/>
          </p:nvSpPr>
          <p:spPr>
            <a:xfrm>
              <a:off x="1925596" y="3048000"/>
              <a:ext cx="402336" cy="400110"/>
            </a:xfrm>
            <a:prstGeom prst="rect">
              <a:avLst/>
            </a:prstGeom>
            <a:solidFill>
              <a:schemeClr val="bg2"/>
            </a:solidFill>
            <a:ln>
              <a:noFill/>
            </a:ln>
          </p:spPr>
          <p:txBody>
            <a:bodyPr wrap="square" rtlCol="0">
              <a:spAutoFit/>
            </a:bodyPr>
            <a:lstStyle/>
            <a:p>
              <a:pPr algn="ctr"/>
              <a:r>
                <a:rPr lang="en-US" sz="2000" b="1" dirty="0" smtClean="0">
                  <a:latin typeface="+mj-lt"/>
                  <a:cs typeface="Times New Roman" panose="02020603050405020304" pitchFamily="18" charset="0"/>
                </a:rPr>
                <a:t>k</a:t>
              </a:r>
              <a:endParaRPr lang="en-US" sz="2000" b="1" dirty="0">
                <a:latin typeface="+mj-lt"/>
                <a:cs typeface="Times New Roman" panose="02020603050405020304" pitchFamily="18" charset="0"/>
              </a:endParaRPr>
            </a:p>
          </p:txBody>
        </p:sp>
        <p:sp>
          <p:nvSpPr>
            <p:cNvPr id="716" name="TextBox 715"/>
            <p:cNvSpPr txBox="1"/>
            <p:nvPr/>
          </p:nvSpPr>
          <p:spPr>
            <a:xfrm>
              <a:off x="408557" y="1485307"/>
              <a:ext cx="1533638" cy="338554"/>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Network</a:t>
              </a:r>
              <a:endParaRPr lang="en-US" sz="1600" dirty="0">
                <a:latin typeface="Arial" panose="020B0604020202020204" pitchFamily="34" charset="0"/>
                <a:cs typeface="Arial" panose="020B0604020202020204" pitchFamily="34" charset="0"/>
              </a:endParaRPr>
            </a:p>
          </p:txBody>
        </p:sp>
      </p:grpSp>
      <p:grpSp>
        <p:nvGrpSpPr>
          <p:cNvPr id="58" name="Group 57"/>
          <p:cNvGrpSpPr/>
          <p:nvPr/>
        </p:nvGrpSpPr>
        <p:grpSpPr>
          <a:xfrm>
            <a:off x="2743200" y="1204546"/>
            <a:ext cx="1902546" cy="4264955"/>
            <a:chOff x="2743200" y="1526245"/>
            <a:chExt cx="1902546" cy="4264955"/>
          </a:xfrm>
        </p:grpSpPr>
        <p:grpSp>
          <p:nvGrpSpPr>
            <p:cNvPr id="50" name="Group 49"/>
            <p:cNvGrpSpPr/>
            <p:nvPr/>
          </p:nvGrpSpPr>
          <p:grpSpPr>
            <a:xfrm>
              <a:off x="2819400" y="4059232"/>
              <a:ext cx="1673947" cy="1692178"/>
              <a:chOff x="4876800" y="2727422"/>
              <a:chExt cx="1673947" cy="1692178"/>
            </a:xfrm>
            <a:solidFill>
              <a:schemeClr val="accent1"/>
            </a:solidFill>
          </p:grpSpPr>
          <p:grpSp>
            <p:nvGrpSpPr>
              <p:cNvPr id="6" name="Group 5"/>
              <p:cNvGrpSpPr/>
              <p:nvPr/>
            </p:nvGrpSpPr>
            <p:grpSpPr>
              <a:xfrm rot="2742379">
                <a:off x="5007451" y="3604320"/>
                <a:ext cx="295995" cy="92121"/>
                <a:chOff x="2940227" y="922186"/>
                <a:chExt cx="295995" cy="92121"/>
              </a:xfrm>
              <a:grpFill/>
            </p:grpSpPr>
            <p:cxnSp>
              <p:nvCxnSpPr>
                <p:cNvPr id="7" name="Straight Connector 6"/>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0" name="Oval 9"/>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11" name="Straight Connector 10"/>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rot="2742379">
                <a:off x="5517991" y="3605216"/>
                <a:ext cx="295995" cy="92121"/>
                <a:chOff x="2940227" y="922186"/>
                <a:chExt cx="295995" cy="92121"/>
              </a:xfrm>
              <a:grpFill/>
            </p:grpSpPr>
            <p:cxnSp>
              <p:nvCxnSpPr>
                <p:cNvPr id="145" name="Straight Connector 144"/>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48" name="Oval 147"/>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149" name="Straight Connector 148"/>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p:nvGrpSpPr>
            <p:grpSpPr>
              <a:xfrm rot="2742379">
                <a:off x="6051391" y="3605216"/>
                <a:ext cx="295995" cy="92121"/>
                <a:chOff x="2940227" y="922186"/>
                <a:chExt cx="295995" cy="92121"/>
              </a:xfrm>
              <a:grpFill/>
            </p:grpSpPr>
            <p:cxnSp>
              <p:nvCxnSpPr>
                <p:cNvPr id="232" name="Straight Connector 231"/>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4" name="Oval 233"/>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35" name="Oval 234"/>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236" name="Straight Connector 235"/>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2742379">
                <a:off x="5013397" y="4160580"/>
                <a:ext cx="295995" cy="92121"/>
                <a:chOff x="2940227" y="922186"/>
                <a:chExt cx="295995" cy="92121"/>
              </a:xfrm>
              <a:grpFill/>
            </p:grpSpPr>
            <p:cxnSp>
              <p:nvCxnSpPr>
                <p:cNvPr id="25" name="Straight Connector 24"/>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8" name="Oval 27"/>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29" name="Straight Connector 28"/>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rot="2742379">
                <a:off x="5523937" y="4161476"/>
                <a:ext cx="295995" cy="92121"/>
                <a:chOff x="2940227" y="922186"/>
                <a:chExt cx="295995" cy="92121"/>
              </a:xfrm>
              <a:grpFill/>
            </p:grpSpPr>
            <p:cxnSp>
              <p:nvCxnSpPr>
                <p:cNvPr id="163" name="Straight Connector 162"/>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66" name="Oval 165"/>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167" name="Straight Connector 166"/>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rot="2742379">
                <a:off x="6057337" y="4161476"/>
                <a:ext cx="295995" cy="92121"/>
                <a:chOff x="2940227" y="922186"/>
                <a:chExt cx="295995" cy="92121"/>
              </a:xfrm>
              <a:grpFill/>
            </p:grpSpPr>
            <p:cxnSp>
              <p:nvCxnSpPr>
                <p:cNvPr id="250" name="Straight Connector 249"/>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2" name="Oval 251"/>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53" name="Oval 252"/>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254" name="Straight Connector 253"/>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rot="2742379">
                <a:off x="5008493" y="3074174"/>
                <a:ext cx="295995" cy="92121"/>
                <a:chOff x="2940227" y="922186"/>
                <a:chExt cx="295995" cy="92121"/>
              </a:xfrm>
              <a:grpFill/>
            </p:grpSpPr>
            <p:cxnSp>
              <p:nvCxnSpPr>
                <p:cNvPr id="61" name="Straight Connector 60"/>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64" name="Oval 63"/>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65" name="Straight Connector 64"/>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a:grpSpLocks noChangeAspect="1"/>
              </p:cNvGrpSpPr>
              <p:nvPr/>
            </p:nvGrpSpPr>
            <p:grpSpPr>
              <a:xfrm>
                <a:off x="4876800" y="2727422"/>
                <a:ext cx="1673947" cy="1692178"/>
                <a:chOff x="4871982" y="1472982"/>
                <a:chExt cx="2237245" cy="2261611"/>
              </a:xfrm>
              <a:grpFill/>
              <a:effectLst/>
            </p:grpSpPr>
            <p:grpSp>
              <p:nvGrpSpPr>
                <p:cNvPr id="42" name="Group 41"/>
                <p:cNvGrpSpPr/>
                <p:nvPr/>
              </p:nvGrpSpPr>
              <p:grpSpPr>
                <a:xfrm>
                  <a:off x="5365463" y="1472982"/>
                  <a:ext cx="1387873" cy="2261611"/>
                  <a:chOff x="5365463" y="1472982"/>
                  <a:chExt cx="1387873" cy="2945501"/>
                </a:xfrm>
                <a:grpFill/>
              </p:grpSpPr>
              <p:cxnSp>
                <p:nvCxnSpPr>
                  <p:cNvPr id="5" name="Straight Connector 4"/>
                  <p:cNvCxnSpPr/>
                  <p:nvPr/>
                </p:nvCxnSpPr>
                <p:spPr>
                  <a:xfrm flipH="1">
                    <a:off x="5365463" y="1472982"/>
                    <a:ext cx="0" cy="2944299"/>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6050330" y="1474184"/>
                    <a:ext cx="0" cy="2944299"/>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a:off x="6753336" y="1474184"/>
                    <a:ext cx="0" cy="2944299"/>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4871982" y="1860484"/>
                  <a:ext cx="2237245" cy="1442438"/>
                  <a:chOff x="4871982" y="1860484"/>
                  <a:chExt cx="2626533" cy="1442438"/>
                </a:xfrm>
                <a:grpFill/>
              </p:grpSpPr>
              <p:cxnSp>
                <p:nvCxnSpPr>
                  <p:cNvPr id="79" name="Straight Connector 78"/>
                  <p:cNvCxnSpPr/>
                  <p:nvPr/>
                </p:nvCxnSpPr>
                <p:spPr>
                  <a:xfrm flipV="1">
                    <a:off x="4871982" y="2570455"/>
                    <a:ext cx="2626533" cy="2084"/>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871982" y="3302922"/>
                    <a:ext cx="2626533"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871982" y="1860484"/>
                    <a:ext cx="2626533"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8" name="Group 197"/>
              <p:cNvGrpSpPr/>
              <p:nvPr/>
            </p:nvGrpSpPr>
            <p:grpSpPr>
              <a:xfrm rot="2742379">
                <a:off x="5519033" y="3075070"/>
                <a:ext cx="295995" cy="92121"/>
                <a:chOff x="2940227" y="922186"/>
                <a:chExt cx="295995" cy="92121"/>
              </a:xfrm>
              <a:grpFill/>
            </p:grpSpPr>
            <p:cxnSp>
              <p:nvCxnSpPr>
                <p:cNvPr id="199" name="Straight Connector 198"/>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02" name="Oval 201"/>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203" name="Straight Connector 202"/>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p:nvGrpSpPr>
            <p:grpSpPr>
              <a:xfrm rot="2742379">
                <a:off x="6052433" y="3075070"/>
                <a:ext cx="295995" cy="92121"/>
                <a:chOff x="2940227" y="922186"/>
                <a:chExt cx="295995" cy="92121"/>
              </a:xfrm>
              <a:grpFill/>
            </p:grpSpPr>
            <p:cxnSp>
              <p:nvCxnSpPr>
                <p:cNvPr id="286" name="Straight Connector 285"/>
                <p:cNvCxnSpPr/>
                <p:nvPr/>
              </p:nvCxnSpPr>
              <p:spPr>
                <a:xfrm rot="46440">
                  <a:off x="2958140"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46440">
                  <a:off x="3163654" y="967293"/>
                  <a:ext cx="58524"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8" name="Oval 287"/>
                <p:cNvSpPr/>
                <p:nvPr/>
              </p:nvSpPr>
              <p:spPr>
                <a:xfrm rot="19383283">
                  <a:off x="294022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289" name="Oval 288"/>
                <p:cNvSpPr/>
                <p:nvPr/>
              </p:nvSpPr>
              <p:spPr>
                <a:xfrm rot="19383283">
                  <a:off x="3199647" y="945497"/>
                  <a:ext cx="36575" cy="43592"/>
                </a:xfrm>
                <a:prstGeom prst="ellipse">
                  <a:avLst/>
                </a:prstGeom>
                <a:grp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290" name="Straight Connector 289"/>
                <p:cNvCxnSpPr/>
                <p:nvPr/>
              </p:nvCxnSpPr>
              <p:spPr>
                <a:xfrm flipV="1">
                  <a:off x="3012852" y="932392"/>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3003327"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3039725" y="922186"/>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3037998" y="1003956"/>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066598"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3062788"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309372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3091439"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3173735" y="964007"/>
                  <a:ext cx="0" cy="44822"/>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3120395"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3116585" y="932392"/>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147522" y="922867"/>
                  <a:ext cx="0" cy="9144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145236" y="1003791"/>
                  <a:ext cx="36576"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37" name="Group 336"/>
            <p:cNvGrpSpPr/>
            <p:nvPr/>
          </p:nvGrpSpPr>
          <p:grpSpPr>
            <a:xfrm>
              <a:off x="2819400" y="2270222"/>
              <a:ext cx="1673947" cy="1692178"/>
              <a:chOff x="4876800" y="2727422"/>
              <a:chExt cx="1673947" cy="1692178"/>
            </a:xfrm>
            <a:solidFill>
              <a:srgbClr val="00B050"/>
            </a:solidFill>
          </p:grpSpPr>
          <p:grpSp>
            <p:nvGrpSpPr>
              <p:cNvPr id="338" name="Group 337"/>
              <p:cNvGrpSpPr/>
              <p:nvPr/>
            </p:nvGrpSpPr>
            <p:grpSpPr>
              <a:xfrm rot="2742379">
                <a:off x="5007451" y="3604320"/>
                <a:ext cx="295995" cy="92121"/>
                <a:chOff x="2940227" y="922186"/>
                <a:chExt cx="295995" cy="92121"/>
              </a:xfrm>
              <a:grpFill/>
            </p:grpSpPr>
            <p:cxnSp>
              <p:nvCxnSpPr>
                <p:cNvPr id="493" name="Straight Connector 492"/>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95" name="Oval 494"/>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96" name="Oval 495"/>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97" name="Straight Connector 496"/>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39" name="Group 338"/>
              <p:cNvGrpSpPr/>
              <p:nvPr/>
            </p:nvGrpSpPr>
            <p:grpSpPr>
              <a:xfrm rot="2742379">
                <a:off x="5517991" y="3605216"/>
                <a:ext cx="295995" cy="92121"/>
                <a:chOff x="2940227" y="922186"/>
                <a:chExt cx="295995" cy="92121"/>
              </a:xfrm>
              <a:grpFill/>
            </p:grpSpPr>
            <p:cxnSp>
              <p:nvCxnSpPr>
                <p:cNvPr id="476" name="Straight Connector 475"/>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78" name="Oval 477"/>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79" name="Oval 478"/>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80" name="Straight Connector 479"/>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0" name="Group 339"/>
              <p:cNvGrpSpPr/>
              <p:nvPr/>
            </p:nvGrpSpPr>
            <p:grpSpPr>
              <a:xfrm rot="2742379">
                <a:off x="6051391" y="3605216"/>
                <a:ext cx="295995" cy="92121"/>
                <a:chOff x="2940227" y="922186"/>
                <a:chExt cx="295995" cy="92121"/>
              </a:xfrm>
              <a:grpFill/>
            </p:grpSpPr>
            <p:cxnSp>
              <p:nvCxnSpPr>
                <p:cNvPr id="459" name="Straight Connector 458"/>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61" name="Oval 460"/>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62" name="Oval 461"/>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63" name="Straight Connector 462"/>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rot="2742379">
                <a:off x="5013397" y="4160580"/>
                <a:ext cx="295995" cy="92121"/>
                <a:chOff x="2940227" y="922186"/>
                <a:chExt cx="295995" cy="92121"/>
              </a:xfrm>
              <a:grpFill/>
            </p:grpSpPr>
            <p:cxnSp>
              <p:nvCxnSpPr>
                <p:cNvPr id="442" name="Straight Connector 441"/>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44" name="Oval 443"/>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45" name="Oval 444"/>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46" name="Straight Connector 445"/>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2" name="Group 341"/>
              <p:cNvGrpSpPr/>
              <p:nvPr/>
            </p:nvGrpSpPr>
            <p:grpSpPr>
              <a:xfrm rot="2742379">
                <a:off x="5523937" y="4161476"/>
                <a:ext cx="295995" cy="92121"/>
                <a:chOff x="2940227" y="922186"/>
                <a:chExt cx="295995" cy="92121"/>
              </a:xfrm>
              <a:grpFill/>
            </p:grpSpPr>
            <p:cxnSp>
              <p:nvCxnSpPr>
                <p:cNvPr id="425" name="Straight Connector 424"/>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27" name="Oval 426"/>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28" name="Oval 427"/>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29" name="Straight Connector 428"/>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3" name="Group 342"/>
              <p:cNvGrpSpPr/>
              <p:nvPr/>
            </p:nvGrpSpPr>
            <p:grpSpPr>
              <a:xfrm rot="2742379">
                <a:off x="6057337" y="4161476"/>
                <a:ext cx="295995" cy="92121"/>
                <a:chOff x="2940227" y="922186"/>
                <a:chExt cx="295995" cy="92121"/>
              </a:xfrm>
              <a:grpFill/>
            </p:grpSpPr>
            <p:cxnSp>
              <p:nvCxnSpPr>
                <p:cNvPr id="408" name="Straight Connector 407"/>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10" name="Oval 409"/>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11" name="Oval 410"/>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412" name="Straight Connector 411"/>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rot="2742379">
                <a:off x="5008493" y="3074174"/>
                <a:ext cx="295995" cy="92121"/>
                <a:chOff x="2940227" y="922186"/>
                <a:chExt cx="295995" cy="92121"/>
              </a:xfrm>
              <a:grpFill/>
            </p:grpSpPr>
            <p:cxnSp>
              <p:nvCxnSpPr>
                <p:cNvPr id="391" name="Straight Connector 390"/>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93" name="Oval 392"/>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394" name="Oval 393"/>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395" name="Straight Connector 394"/>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5" name="Group 344"/>
              <p:cNvGrpSpPr>
                <a:grpSpLocks noChangeAspect="1"/>
              </p:cNvGrpSpPr>
              <p:nvPr/>
            </p:nvGrpSpPr>
            <p:grpSpPr>
              <a:xfrm>
                <a:off x="4876800" y="2727422"/>
                <a:ext cx="1673947" cy="1692178"/>
                <a:chOff x="4871982" y="1472982"/>
                <a:chExt cx="2237245" cy="2261611"/>
              </a:xfrm>
              <a:grpFill/>
              <a:effectLst/>
            </p:grpSpPr>
            <p:grpSp>
              <p:nvGrpSpPr>
                <p:cNvPr id="382" name="Group 381"/>
                <p:cNvGrpSpPr/>
                <p:nvPr/>
              </p:nvGrpSpPr>
              <p:grpSpPr>
                <a:xfrm>
                  <a:off x="5365463" y="1472982"/>
                  <a:ext cx="1387873" cy="2261611"/>
                  <a:chOff x="5365463" y="1472982"/>
                  <a:chExt cx="1387873" cy="2945501"/>
                </a:xfrm>
                <a:grpFill/>
              </p:grpSpPr>
              <p:cxnSp>
                <p:nvCxnSpPr>
                  <p:cNvPr id="387" name="Straight Connector 386"/>
                  <p:cNvCxnSpPr/>
                  <p:nvPr/>
                </p:nvCxnSpPr>
                <p:spPr>
                  <a:xfrm flipH="1">
                    <a:off x="5365463" y="1472982"/>
                    <a:ext cx="0" cy="2944299"/>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6050330" y="1474184"/>
                    <a:ext cx="0" cy="2944299"/>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H="1">
                    <a:off x="6753336" y="1474184"/>
                    <a:ext cx="0" cy="2944299"/>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p:nvGrpSpPr>
              <p:grpSpPr>
                <a:xfrm>
                  <a:off x="4871982" y="1860484"/>
                  <a:ext cx="2237245" cy="1442438"/>
                  <a:chOff x="4871982" y="1860484"/>
                  <a:chExt cx="2626533" cy="1442438"/>
                </a:xfrm>
                <a:grpFill/>
              </p:grpSpPr>
              <p:cxnSp>
                <p:nvCxnSpPr>
                  <p:cNvPr id="384" name="Straight Connector 383"/>
                  <p:cNvCxnSpPr/>
                  <p:nvPr/>
                </p:nvCxnSpPr>
                <p:spPr>
                  <a:xfrm flipV="1">
                    <a:off x="4871982" y="2570455"/>
                    <a:ext cx="2626533" cy="2084"/>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4871982" y="3302922"/>
                    <a:ext cx="2626533"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871982" y="1860484"/>
                    <a:ext cx="2626533"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346" name="Group 345"/>
              <p:cNvGrpSpPr/>
              <p:nvPr/>
            </p:nvGrpSpPr>
            <p:grpSpPr>
              <a:xfrm rot="2742379">
                <a:off x="5519033" y="3075070"/>
                <a:ext cx="295995" cy="92121"/>
                <a:chOff x="2940227" y="922186"/>
                <a:chExt cx="295995" cy="92121"/>
              </a:xfrm>
              <a:grpFill/>
            </p:grpSpPr>
            <p:cxnSp>
              <p:nvCxnSpPr>
                <p:cNvPr id="365" name="Straight Connector 364"/>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67" name="Oval 366"/>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368" name="Oval 367"/>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369" name="Straight Connector 368"/>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rot="2742379">
                <a:off x="6052433" y="3075070"/>
                <a:ext cx="295995" cy="92121"/>
                <a:chOff x="2940227" y="922186"/>
                <a:chExt cx="295995" cy="92121"/>
              </a:xfrm>
              <a:grpFill/>
            </p:grpSpPr>
            <p:cxnSp>
              <p:nvCxnSpPr>
                <p:cNvPr id="348" name="Straight Connector 347"/>
                <p:cNvCxnSpPr/>
                <p:nvPr/>
              </p:nvCxnSpPr>
              <p:spPr>
                <a:xfrm rot="46440">
                  <a:off x="2958140"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46440">
                  <a:off x="3163654" y="967293"/>
                  <a:ext cx="58524"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50" name="Oval 349"/>
                <p:cNvSpPr/>
                <p:nvPr/>
              </p:nvSpPr>
              <p:spPr>
                <a:xfrm rot="19383283">
                  <a:off x="294022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351" name="Oval 350"/>
                <p:cNvSpPr/>
                <p:nvPr/>
              </p:nvSpPr>
              <p:spPr>
                <a:xfrm rot="19383283">
                  <a:off x="3199647" y="945497"/>
                  <a:ext cx="36575" cy="43592"/>
                </a:xfrm>
                <a:prstGeom prst="ellipse">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cxnSp>
              <p:nvCxnSpPr>
                <p:cNvPr id="352" name="Straight Connector 351"/>
                <p:cNvCxnSpPr/>
                <p:nvPr/>
              </p:nvCxnSpPr>
              <p:spPr>
                <a:xfrm flipV="1">
                  <a:off x="3012852" y="932392"/>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003327"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3039725" y="922186"/>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3037998" y="1003956"/>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3066598"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3062788"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09372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091439"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3173735" y="964007"/>
                  <a:ext cx="0" cy="44822"/>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3120395"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3116585" y="932392"/>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V="1">
                  <a:off x="3147522" y="922867"/>
                  <a:ext cx="0" cy="9144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145236" y="1003791"/>
                  <a:ext cx="36576" cy="0"/>
                </a:xfrm>
                <a:prstGeom prst="line">
                  <a:avLst/>
                </a:prstGeom>
                <a:grpFill/>
                <a:ln w="19050">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683" name="Group 682"/>
            <p:cNvGrpSpPr/>
            <p:nvPr/>
          </p:nvGrpSpPr>
          <p:grpSpPr>
            <a:xfrm>
              <a:off x="2743200" y="2590800"/>
              <a:ext cx="1633728" cy="1420820"/>
              <a:chOff x="3886200" y="2575334"/>
              <a:chExt cx="1633728" cy="1420820"/>
            </a:xfrm>
          </p:grpSpPr>
          <p:sp>
            <p:nvSpPr>
              <p:cNvPr id="686" name="TextBox 685"/>
              <p:cNvSpPr txBox="1"/>
              <p:nvPr/>
            </p:nvSpPr>
            <p:spPr>
              <a:xfrm>
                <a:off x="3886200" y="2575334"/>
                <a:ext cx="609600" cy="338554"/>
              </a:xfrm>
              <a:prstGeom prst="rect">
                <a:avLst/>
              </a:prstGeom>
              <a:noFill/>
            </p:spPr>
            <p:txBody>
              <a:bodyPr wrap="square" rtlCol="0">
                <a:spAutoFit/>
              </a:bodyPr>
              <a:lstStyle/>
              <a:p>
                <a:r>
                  <a:rPr lang="en-US" sz="1600" dirty="0" smtClean="0"/>
                  <a:t>w</a:t>
                </a:r>
                <a:r>
                  <a:rPr lang="en-US" sz="1600" baseline="-25000" dirty="0" smtClean="0"/>
                  <a:t>11</a:t>
                </a:r>
                <a:endParaRPr lang="en-US" sz="1600" baseline="-25000" dirty="0"/>
              </a:p>
            </p:txBody>
          </p:sp>
          <p:sp>
            <p:nvSpPr>
              <p:cNvPr id="687" name="TextBox 686"/>
              <p:cNvSpPr txBox="1"/>
              <p:nvPr/>
            </p:nvSpPr>
            <p:spPr>
              <a:xfrm>
                <a:off x="3886200" y="3099590"/>
                <a:ext cx="609600" cy="338554"/>
              </a:xfrm>
              <a:prstGeom prst="rect">
                <a:avLst/>
              </a:prstGeom>
              <a:noFill/>
            </p:spPr>
            <p:txBody>
              <a:bodyPr wrap="square" rtlCol="0">
                <a:spAutoFit/>
              </a:bodyPr>
              <a:lstStyle/>
              <a:p>
                <a:r>
                  <a:rPr lang="en-US" sz="1600" dirty="0" smtClean="0"/>
                  <a:t>w</a:t>
                </a:r>
                <a:r>
                  <a:rPr lang="en-US" sz="1600" baseline="-25000" dirty="0" smtClean="0"/>
                  <a:t>21</a:t>
                </a:r>
                <a:endParaRPr lang="en-US" sz="1600" baseline="-25000" dirty="0"/>
              </a:p>
            </p:txBody>
          </p:sp>
          <p:sp>
            <p:nvSpPr>
              <p:cNvPr id="688" name="TextBox 687"/>
              <p:cNvSpPr txBox="1"/>
              <p:nvPr/>
            </p:nvSpPr>
            <p:spPr>
              <a:xfrm>
                <a:off x="3886200" y="3657600"/>
                <a:ext cx="609600" cy="338554"/>
              </a:xfrm>
              <a:prstGeom prst="rect">
                <a:avLst/>
              </a:prstGeom>
              <a:noFill/>
            </p:spPr>
            <p:txBody>
              <a:bodyPr wrap="square" rtlCol="0">
                <a:spAutoFit/>
              </a:bodyPr>
              <a:lstStyle/>
              <a:p>
                <a:r>
                  <a:rPr lang="en-US" sz="1600" dirty="0" smtClean="0"/>
                  <a:t>w</a:t>
                </a:r>
                <a:r>
                  <a:rPr lang="en-US" sz="1600" baseline="-25000" dirty="0" smtClean="0"/>
                  <a:t>31</a:t>
                </a:r>
                <a:endParaRPr lang="en-US" sz="1600" baseline="-25000" dirty="0"/>
              </a:p>
            </p:txBody>
          </p:sp>
          <p:sp>
            <p:nvSpPr>
              <p:cNvPr id="689" name="TextBox 688"/>
              <p:cNvSpPr txBox="1"/>
              <p:nvPr/>
            </p:nvSpPr>
            <p:spPr>
              <a:xfrm>
                <a:off x="4419600" y="2575334"/>
                <a:ext cx="609600" cy="338554"/>
              </a:xfrm>
              <a:prstGeom prst="rect">
                <a:avLst/>
              </a:prstGeom>
              <a:noFill/>
            </p:spPr>
            <p:txBody>
              <a:bodyPr wrap="square" rtlCol="0">
                <a:spAutoFit/>
              </a:bodyPr>
              <a:lstStyle/>
              <a:p>
                <a:r>
                  <a:rPr lang="en-US" sz="1600" dirty="0" smtClean="0"/>
                  <a:t>w</a:t>
                </a:r>
                <a:r>
                  <a:rPr lang="en-US" sz="1600" baseline="-25000" dirty="0" smtClean="0"/>
                  <a:t>12</a:t>
                </a:r>
                <a:endParaRPr lang="en-US" sz="1600" baseline="-25000" dirty="0"/>
              </a:p>
            </p:txBody>
          </p:sp>
          <p:sp>
            <p:nvSpPr>
              <p:cNvPr id="690" name="TextBox 689"/>
              <p:cNvSpPr txBox="1"/>
              <p:nvPr/>
            </p:nvSpPr>
            <p:spPr>
              <a:xfrm>
                <a:off x="4419600" y="3099590"/>
                <a:ext cx="609600" cy="338554"/>
              </a:xfrm>
              <a:prstGeom prst="rect">
                <a:avLst/>
              </a:prstGeom>
              <a:noFill/>
            </p:spPr>
            <p:txBody>
              <a:bodyPr wrap="square" rtlCol="0">
                <a:spAutoFit/>
              </a:bodyPr>
              <a:lstStyle/>
              <a:p>
                <a:r>
                  <a:rPr lang="en-US" sz="1600" dirty="0" smtClean="0"/>
                  <a:t>w</a:t>
                </a:r>
                <a:r>
                  <a:rPr lang="en-US" sz="1600" baseline="-25000" dirty="0" smtClean="0"/>
                  <a:t>22</a:t>
                </a:r>
                <a:endParaRPr lang="en-US" sz="1600" baseline="-25000" dirty="0"/>
              </a:p>
            </p:txBody>
          </p:sp>
          <p:sp>
            <p:nvSpPr>
              <p:cNvPr id="691" name="TextBox 690"/>
              <p:cNvSpPr txBox="1"/>
              <p:nvPr/>
            </p:nvSpPr>
            <p:spPr>
              <a:xfrm>
                <a:off x="4419600" y="3657600"/>
                <a:ext cx="609600" cy="338554"/>
              </a:xfrm>
              <a:prstGeom prst="rect">
                <a:avLst/>
              </a:prstGeom>
              <a:noFill/>
            </p:spPr>
            <p:txBody>
              <a:bodyPr wrap="square" rtlCol="0">
                <a:spAutoFit/>
              </a:bodyPr>
              <a:lstStyle/>
              <a:p>
                <a:r>
                  <a:rPr lang="en-US" sz="1600" dirty="0" smtClean="0"/>
                  <a:t>w</a:t>
                </a:r>
                <a:r>
                  <a:rPr lang="en-US" sz="1600" baseline="-25000" dirty="0" smtClean="0"/>
                  <a:t>32</a:t>
                </a:r>
                <a:endParaRPr lang="en-US" sz="1600" baseline="-25000" dirty="0"/>
              </a:p>
            </p:txBody>
          </p:sp>
          <p:sp>
            <p:nvSpPr>
              <p:cNvPr id="692" name="TextBox 691"/>
              <p:cNvSpPr txBox="1"/>
              <p:nvPr/>
            </p:nvSpPr>
            <p:spPr>
              <a:xfrm>
                <a:off x="4910328" y="2575334"/>
                <a:ext cx="609600" cy="338554"/>
              </a:xfrm>
              <a:prstGeom prst="rect">
                <a:avLst/>
              </a:prstGeom>
              <a:noFill/>
            </p:spPr>
            <p:txBody>
              <a:bodyPr wrap="square" rtlCol="0">
                <a:spAutoFit/>
              </a:bodyPr>
              <a:lstStyle/>
              <a:p>
                <a:r>
                  <a:rPr lang="en-US" sz="1600" dirty="0" smtClean="0"/>
                  <a:t>w</a:t>
                </a:r>
                <a:r>
                  <a:rPr lang="en-US" sz="1600" baseline="-25000" dirty="0"/>
                  <a:t>3</a:t>
                </a:r>
                <a:r>
                  <a:rPr lang="en-US" sz="1600" baseline="-25000" dirty="0" smtClean="0"/>
                  <a:t>1</a:t>
                </a:r>
                <a:endParaRPr lang="en-US" sz="1600" baseline="-25000" dirty="0"/>
              </a:p>
            </p:txBody>
          </p:sp>
          <p:sp>
            <p:nvSpPr>
              <p:cNvPr id="693" name="TextBox 692"/>
              <p:cNvSpPr txBox="1"/>
              <p:nvPr/>
            </p:nvSpPr>
            <p:spPr>
              <a:xfrm>
                <a:off x="4910328" y="3099590"/>
                <a:ext cx="609600" cy="338554"/>
              </a:xfrm>
              <a:prstGeom prst="rect">
                <a:avLst/>
              </a:prstGeom>
              <a:noFill/>
            </p:spPr>
            <p:txBody>
              <a:bodyPr wrap="square" rtlCol="0">
                <a:spAutoFit/>
              </a:bodyPr>
              <a:lstStyle/>
              <a:p>
                <a:r>
                  <a:rPr lang="en-US" sz="1600" dirty="0" smtClean="0"/>
                  <a:t>w</a:t>
                </a:r>
                <a:r>
                  <a:rPr lang="en-US" sz="1600" baseline="-25000" dirty="0" smtClean="0"/>
                  <a:t>32</a:t>
                </a:r>
                <a:endParaRPr lang="en-US" sz="1600" baseline="-25000" dirty="0"/>
              </a:p>
            </p:txBody>
          </p:sp>
          <p:sp>
            <p:nvSpPr>
              <p:cNvPr id="694" name="TextBox 693"/>
              <p:cNvSpPr txBox="1"/>
              <p:nvPr/>
            </p:nvSpPr>
            <p:spPr>
              <a:xfrm>
                <a:off x="4910328" y="3657600"/>
                <a:ext cx="609600" cy="338554"/>
              </a:xfrm>
              <a:prstGeom prst="rect">
                <a:avLst/>
              </a:prstGeom>
              <a:noFill/>
            </p:spPr>
            <p:txBody>
              <a:bodyPr wrap="square" rtlCol="0">
                <a:spAutoFit/>
              </a:bodyPr>
              <a:lstStyle/>
              <a:p>
                <a:r>
                  <a:rPr lang="en-US" sz="1600" dirty="0" smtClean="0"/>
                  <a:t>w</a:t>
                </a:r>
                <a:r>
                  <a:rPr lang="en-US" sz="1600" baseline="-25000" dirty="0" smtClean="0"/>
                  <a:t>33</a:t>
                </a:r>
                <a:endParaRPr lang="en-US" sz="1600" baseline="-25000" dirty="0"/>
              </a:p>
            </p:txBody>
          </p:sp>
        </p:grpSp>
        <p:grpSp>
          <p:nvGrpSpPr>
            <p:cNvPr id="695" name="Group 694"/>
            <p:cNvGrpSpPr/>
            <p:nvPr/>
          </p:nvGrpSpPr>
          <p:grpSpPr>
            <a:xfrm>
              <a:off x="2743200" y="4370380"/>
              <a:ext cx="1633728" cy="1420820"/>
              <a:chOff x="3886200" y="2575334"/>
              <a:chExt cx="1633728" cy="1420820"/>
            </a:xfrm>
          </p:grpSpPr>
          <p:sp>
            <p:nvSpPr>
              <p:cNvPr id="696" name="TextBox 695"/>
              <p:cNvSpPr txBox="1"/>
              <p:nvPr/>
            </p:nvSpPr>
            <p:spPr>
              <a:xfrm>
                <a:off x="3886200" y="2575334"/>
                <a:ext cx="609600" cy="338554"/>
              </a:xfrm>
              <a:prstGeom prst="rect">
                <a:avLst/>
              </a:prstGeom>
              <a:noFill/>
            </p:spPr>
            <p:txBody>
              <a:bodyPr wrap="square" rtlCol="0">
                <a:spAutoFit/>
              </a:bodyPr>
              <a:lstStyle/>
              <a:p>
                <a:r>
                  <a:rPr lang="en-US" sz="1600" dirty="0" smtClean="0"/>
                  <a:t>w</a:t>
                </a:r>
                <a:r>
                  <a:rPr lang="en-US" sz="1600" baseline="-25000" dirty="0" smtClean="0"/>
                  <a:t>11</a:t>
                </a:r>
                <a:endParaRPr lang="en-US" sz="1600" baseline="-25000" dirty="0"/>
              </a:p>
            </p:txBody>
          </p:sp>
          <p:sp>
            <p:nvSpPr>
              <p:cNvPr id="697" name="TextBox 696"/>
              <p:cNvSpPr txBox="1"/>
              <p:nvPr/>
            </p:nvSpPr>
            <p:spPr>
              <a:xfrm>
                <a:off x="3886200" y="3099590"/>
                <a:ext cx="609600" cy="338554"/>
              </a:xfrm>
              <a:prstGeom prst="rect">
                <a:avLst/>
              </a:prstGeom>
              <a:noFill/>
            </p:spPr>
            <p:txBody>
              <a:bodyPr wrap="square" rtlCol="0">
                <a:spAutoFit/>
              </a:bodyPr>
              <a:lstStyle/>
              <a:p>
                <a:r>
                  <a:rPr lang="en-US" sz="1600" dirty="0" smtClean="0"/>
                  <a:t>w</a:t>
                </a:r>
                <a:r>
                  <a:rPr lang="en-US" sz="1600" baseline="-25000" dirty="0" smtClean="0"/>
                  <a:t>21</a:t>
                </a:r>
                <a:endParaRPr lang="en-US" sz="1600" baseline="-25000" dirty="0"/>
              </a:p>
            </p:txBody>
          </p:sp>
          <p:sp>
            <p:nvSpPr>
              <p:cNvPr id="698" name="TextBox 697"/>
              <p:cNvSpPr txBox="1"/>
              <p:nvPr/>
            </p:nvSpPr>
            <p:spPr>
              <a:xfrm>
                <a:off x="3886200" y="3657600"/>
                <a:ext cx="609600" cy="338554"/>
              </a:xfrm>
              <a:prstGeom prst="rect">
                <a:avLst/>
              </a:prstGeom>
              <a:noFill/>
            </p:spPr>
            <p:txBody>
              <a:bodyPr wrap="square" rtlCol="0">
                <a:spAutoFit/>
              </a:bodyPr>
              <a:lstStyle/>
              <a:p>
                <a:r>
                  <a:rPr lang="en-US" sz="1600" dirty="0" smtClean="0"/>
                  <a:t>w</a:t>
                </a:r>
                <a:r>
                  <a:rPr lang="en-US" sz="1600" baseline="-25000" dirty="0" smtClean="0"/>
                  <a:t>31</a:t>
                </a:r>
                <a:endParaRPr lang="en-US" sz="1600" baseline="-25000" dirty="0"/>
              </a:p>
            </p:txBody>
          </p:sp>
          <p:sp>
            <p:nvSpPr>
              <p:cNvPr id="699" name="TextBox 698"/>
              <p:cNvSpPr txBox="1"/>
              <p:nvPr/>
            </p:nvSpPr>
            <p:spPr>
              <a:xfrm>
                <a:off x="4419600" y="2575334"/>
                <a:ext cx="609600" cy="338554"/>
              </a:xfrm>
              <a:prstGeom prst="rect">
                <a:avLst/>
              </a:prstGeom>
              <a:noFill/>
            </p:spPr>
            <p:txBody>
              <a:bodyPr wrap="square" rtlCol="0">
                <a:spAutoFit/>
              </a:bodyPr>
              <a:lstStyle/>
              <a:p>
                <a:r>
                  <a:rPr lang="en-US" sz="1600" dirty="0" smtClean="0"/>
                  <a:t>w</a:t>
                </a:r>
                <a:r>
                  <a:rPr lang="en-US" sz="1600" baseline="-25000" dirty="0" smtClean="0"/>
                  <a:t>12</a:t>
                </a:r>
                <a:endParaRPr lang="en-US" sz="1600" baseline="-25000" dirty="0"/>
              </a:p>
            </p:txBody>
          </p:sp>
          <p:sp>
            <p:nvSpPr>
              <p:cNvPr id="700" name="TextBox 699"/>
              <p:cNvSpPr txBox="1"/>
              <p:nvPr/>
            </p:nvSpPr>
            <p:spPr>
              <a:xfrm>
                <a:off x="4419600" y="3099590"/>
                <a:ext cx="609600" cy="338554"/>
              </a:xfrm>
              <a:prstGeom prst="rect">
                <a:avLst/>
              </a:prstGeom>
              <a:noFill/>
            </p:spPr>
            <p:txBody>
              <a:bodyPr wrap="square" rtlCol="0">
                <a:spAutoFit/>
              </a:bodyPr>
              <a:lstStyle/>
              <a:p>
                <a:r>
                  <a:rPr lang="en-US" sz="1600" dirty="0" smtClean="0"/>
                  <a:t>w</a:t>
                </a:r>
                <a:r>
                  <a:rPr lang="en-US" sz="1600" baseline="-25000" dirty="0" smtClean="0"/>
                  <a:t>22</a:t>
                </a:r>
                <a:endParaRPr lang="en-US" sz="1600" baseline="-25000" dirty="0"/>
              </a:p>
            </p:txBody>
          </p:sp>
          <p:sp>
            <p:nvSpPr>
              <p:cNvPr id="701" name="TextBox 700"/>
              <p:cNvSpPr txBox="1"/>
              <p:nvPr/>
            </p:nvSpPr>
            <p:spPr>
              <a:xfrm>
                <a:off x="4419600" y="3657600"/>
                <a:ext cx="609600" cy="338554"/>
              </a:xfrm>
              <a:prstGeom prst="rect">
                <a:avLst/>
              </a:prstGeom>
              <a:noFill/>
            </p:spPr>
            <p:txBody>
              <a:bodyPr wrap="square" rtlCol="0">
                <a:spAutoFit/>
              </a:bodyPr>
              <a:lstStyle/>
              <a:p>
                <a:r>
                  <a:rPr lang="en-US" sz="1600" dirty="0" smtClean="0"/>
                  <a:t>w</a:t>
                </a:r>
                <a:r>
                  <a:rPr lang="en-US" sz="1600" baseline="-25000" dirty="0" smtClean="0"/>
                  <a:t>32</a:t>
                </a:r>
                <a:endParaRPr lang="en-US" sz="1600" baseline="-25000" dirty="0"/>
              </a:p>
            </p:txBody>
          </p:sp>
          <p:sp>
            <p:nvSpPr>
              <p:cNvPr id="702" name="TextBox 701"/>
              <p:cNvSpPr txBox="1"/>
              <p:nvPr/>
            </p:nvSpPr>
            <p:spPr>
              <a:xfrm>
                <a:off x="4910328" y="2575334"/>
                <a:ext cx="609600" cy="338554"/>
              </a:xfrm>
              <a:prstGeom prst="rect">
                <a:avLst/>
              </a:prstGeom>
              <a:noFill/>
            </p:spPr>
            <p:txBody>
              <a:bodyPr wrap="square" rtlCol="0">
                <a:spAutoFit/>
              </a:bodyPr>
              <a:lstStyle/>
              <a:p>
                <a:r>
                  <a:rPr lang="en-US" sz="1600" dirty="0" smtClean="0"/>
                  <a:t>w</a:t>
                </a:r>
                <a:r>
                  <a:rPr lang="en-US" sz="1600" baseline="-25000" dirty="0"/>
                  <a:t>3</a:t>
                </a:r>
                <a:r>
                  <a:rPr lang="en-US" sz="1600" baseline="-25000" dirty="0" smtClean="0"/>
                  <a:t>1</a:t>
                </a:r>
                <a:endParaRPr lang="en-US" sz="1600" baseline="-25000" dirty="0"/>
              </a:p>
            </p:txBody>
          </p:sp>
          <p:sp>
            <p:nvSpPr>
              <p:cNvPr id="703" name="TextBox 702"/>
              <p:cNvSpPr txBox="1"/>
              <p:nvPr/>
            </p:nvSpPr>
            <p:spPr>
              <a:xfrm>
                <a:off x="4910328" y="3099590"/>
                <a:ext cx="609600" cy="338554"/>
              </a:xfrm>
              <a:prstGeom prst="rect">
                <a:avLst/>
              </a:prstGeom>
              <a:noFill/>
            </p:spPr>
            <p:txBody>
              <a:bodyPr wrap="square" rtlCol="0">
                <a:spAutoFit/>
              </a:bodyPr>
              <a:lstStyle/>
              <a:p>
                <a:r>
                  <a:rPr lang="en-US" sz="1600" dirty="0" smtClean="0"/>
                  <a:t>w</a:t>
                </a:r>
                <a:r>
                  <a:rPr lang="en-US" sz="1600" baseline="-25000" dirty="0" smtClean="0"/>
                  <a:t>32</a:t>
                </a:r>
                <a:endParaRPr lang="en-US" sz="1600" baseline="-25000" dirty="0"/>
              </a:p>
            </p:txBody>
          </p:sp>
          <p:sp>
            <p:nvSpPr>
              <p:cNvPr id="704" name="TextBox 703"/>
              <p:cNvSpPr txBox="1"/>
              <p:nvPr/>
            </p:nvSpPr>
            <p:spPr>
              <a:xfrm>
                <a:off x="4910328" y="3657600"/>
                <a:ext cx="609600" cy="338554"/>
              </a:xfrm>
              <a:prstGeom prst="rect">
                <a:avLst/>
              </a:prstGeom>
              <a:noFill/>
            </p:spPr>
            <p:txBody>
              <a:bodyPr wrap="square" rtlCol="0">
                <a:spAutoFit/>
              </a:bodyPr>
              <a:lstStyle/>
              <a:p>
                <a:r>
                  <a:rPr lang="en-US" sz="1600" dirty="0" smtClean="0"/>
                  <a:t>w</a:t>
                </a:r>
                <a:r>
                  <a:rPr lang="en-US" sz="1600" baseline="-25000" dirty="0" smtClean="0"/>
                  <a:t>33</a:t>
                </a:r>
                <a:endParaRPr lang="en-US" sz="1600" baseline="-25000" dirty="0"/>
              </a:p>
            </p:txBody>
          </p:sp>
        </p:grpSp>
        <p:sp>
          <p:nvSpPr>
            <p:cNvPr id="717" name="TextBox 716"/>
            <p:cNvSpPr txBox="1"/>
            <p:nvPr/>
          </p:nvSpPr>
          <p:spPr>
            <a:xfrm>
              <a:off x="2812153" y="1526245"/>
              <a:ext cx="1833593" cy="584775"/>
            </a:xfrm>
            <a:prstGeom prst="rect">
              <a:avLst/>
            </a:prstGeom>
            <a:noFill/>
          </p:spPr>
          <p:txBody>
            <a:bodyPr wrap="square" rtlCol="0">
              <a:spAutoFit/>
            </a:bodyPr>
            <a:lstStyle/>
            <a:p>
              <a:pPr algn="ctr"/>
              <a:r>
                <a:rPr lang="en-US" sz="1600" dirty="0" smtClean="0">
                  <a:latin typeface="Arial" panose="020B0604020202020204" pitchFamily="34" charset="0"/>
                  <a:cs typeface="Arial" panose="020B0604020202020204" pitchFamily="34" charset="0"/>
                </a:rPr>
                <a:t>RRAM analog crossbar </a:t>
              </a:r>
              <a:endParaRPr lang="en-US" sz="1600" dirty="0">
                <a:latin typeface="Arial" panose="020B0604020202020204" pitchFamily="34" charset="0"/>
                <a:cs typeface="Arial" panose="020B0604020202020204" pitchFamily="34" charset="0"/>
              </a:endParaRPr>
            </a:p>
          </p:txBody>
        </p:sp>
      </p:grpSp>
      <p:grpSp>
        <p:nvGrpSpPr>
          <p:cNvPr id="56" name="Group 55"/>
          <p:cNvGrpSpPr/>
          <p:nvPr/>
        </p:nvGrpSpPr>
        <p:grpSpPr>
          <a:xfrm>
            <a:off x="4977115" y="1066800"/>
            <a:ext cx="3785885" cy="2116701"/>
            <a:chOff x="4800600" y="1188772"/>
            <a:chExt cx="3785885" cy="2116701"/>
          </a:xfrm>
        </p:grpSpPr>
        <p:grpSp>
          <p:nvGrpSpPr>
            <p:cNvPr id="46" name="Group 45"/>
            <p:cNvGrpSpPr/>
            <p:nvPr/>
          </p:nvGrpSpPr>
          <p:grpSpPr>
            <a:xfrm>
              <a:off x="4800600" y="1657524"/>
              <a:ext cx="1319473" cy="337997"/>
              <a:chOff x="4800600" y="1657524"/>
              <a:chExt cx="1319473" cy="337997"/>
            </a:xfrm>
          </p:grpSpPr>
          <p:sp>
            <p:nvSpPr>
              <p:cNvPr id="730" name="TextBox 729"/>
              <p:cNvSpPr txBox="1"/>
              <p:nvPr/>
            </p:nvSpPr>
            <p:spPr>
              <a:xfrm>
                <a:off x="4953784" y="1657524"/>
                <a:ext cx="527420" cy="307777"/>
              </a:xfrm>
              <a:prstGeom prst="rect">
                <a:avLst/>
              </a:prstGeom>
              <a:noFill/>
            </p:spPr>
            <p:txBody>
              <a:bodyPr wrap="square" rtlCol="0">
                <a:spAutoFit/>
              </a:bodyPr>
              <a:lstStyle/>
              <a:p>
                <a:r>
                  <a:rPr lang="en-US" sz="1400" b="1" dirty="0" smtClean="0">
                    <a:latin typeface="Calibri" panose="020F0502020204030204" pitchFamily="34" charset="0"/>
                  </a:rPr>
                  <a:t>V</a:t>
                </a:r>
                <a:r>
                  <a:rPr lang="en-US" sz="1400" b="1" baseline="-25000" dirty="0" smtClean="0">
                    <a:latin typeface="Calibri" panose="020F0502020204030204" pitchFamily="34" charset="0"/>
                  </a:rPr>
                  <a:t>1</a:t>
                </a:r>
                <a:endParaRPr lang="en-US" sz="1400" b="1" baseline="-25000" dirty="0">
                  <a:latin typeface="Calibri" panose="020F0502020204030204" pitchFamily="34" charset="0"/>
                </a:endParaRPr>
              </a:p>
            </p:txBody>
          </p:sp>
          <p:sp>
            <p:nvSpPr>
              <p:cNvPr id="731" name="Left Bracket 730"/>
              <p:cNvSpPr/>
              <p:nvPr/>
            </p:nvSpPr>
            <p:spPr>
              <a:xfrm>
                <a:off x="4800600" y="1657524"/>
                <a:ext cx="154873" cy="333673"/>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sp>
            <p:nvSpPr>
              <p:cNvPr id="733" name="TextBox 732"/>
              <p:cNvSpPr txBox="1"/>
              <p:nvPr/>
            </p:nvSpPr>
            <p:spPr>
              <a:xfrm>
                <a:off x="5248646" y="1657524"/>
                <a:ext cx="527420" cy="307777"/>
              </a:xfrm>
              <a:prstGeom prst="rect">
                <a:avLst/>
              </a:prstGeom>
              <a:noFill/>
            </p:spPr>
            <p:txBody>
              <a:bodyPr wrap="square" rtlCol="0">
                <a:spAutoFit/>
              </a:bodyPr>
              <a:lstStyle/>
              <a:p>
                <a:r>
                  <a:rPr lang="en-US" sz="1400" b="1" dirty="0" smtClean="0">
                    <a:latin typeface="Calibri" panose="020F0502020204030204" pitchFamily="34" charset="0"/>
                  </a:rPr>
                  <a:t>V</a:t>
                </a:r>
                <a:r>
                  <a:rPr lang="en-US" sz="1400" b="1" baseline="-25000" dirty="0">
                    <a:latin typeface="Calibri" panose="020F0502020204030204" pitchFamily="34" charset="0"/>
                  </a:rPr>
                  <a:t>2</a:t>
                </a:r>
              </a:p>
            </p:txBody>
          </p:sp>
          <p:sp>
            <p:nvSpPr>
              <p:cNvPr id="734" name="TextBox 733"/>
              <p:cNvSpPr txBox="1"/>
              <p:nvPr/>
            </p:nvSpPr>
            <p:spPr>
              <a:xfrm>
                <a:off x="5543508" y="1657524"/>
                <a:ext cx="527420" cy="307777"/>
              </a:xfrm>
              <a:prstGeom prst="rect">
                <a:avLst/>
              </a:prstGeom>
              <a:noFill/>
            </p:spPr>
            <p:txBody>
              <a:bodyPr wrap="square" rtlCol="0">
                <a:spAutoFit/>
              </a:bodyPr>
              <a:lstStyle/>
              <a:p>
                <a:r>
                  <a:rPr lang="en-US" sz="1400" b="1" dirty="0" smtClean="0">
                    <a:latin typeface="Calibri" panose="020F0502020204030204" pitchFamily="34" charset="0"/>
                  </a:rPr>
                  <a:t>V</a:t>
                </a:r>
                <a:r>
                  <a:rPr lang="en-US" sz="1400" b="1" baseline="-25000" dirty="0">
                    <a:latin typeface="Calibri" panose="020F0502020204030204" pitchFamily="34" charset="0"/>
                  </a:rPr>
                  <a:t>3</a:t>
                </a:r>
              </a:p>
            </p:txBody>
          </p:sp>
          <p:sp>
            <p:nvSpPr>
              <p:cNvPr id="735" name="Left Bracket 734"/>
              <p:cNvSpPr/>
              <p:nvPr/>
            </p:nvSpPr>
            <p:spPr>
              <a:xfrm flipH="1">
                <a:off x="5965200" y="1661848"/>
                <a:ext cx="154873" cy="333673"/>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grpSp>
        <p:grpSp>
          <p:nvGrpSpPr>
            <p:cNvPr id="54" name="Group 53"/>
            <p:cNvGrpSpPr/>
            <p:nvPr/>
          </p:nvGrpSpPr>
          <p:grpSpPr>
            <a:xfrm>
              <a:off x="6255081" y="1624273"/>
              <a:ext cx="2331404" cy="1181181"/>
              <a:chOff x="6255081" y="1624273"/>
              <a:chExt cx="2331404" cy="1181181"/>
            </a:xfrm>
          </p:grpSpPr>
          <p:sp>
            <p:nvSpPr>
              <p:cNvPr id="719" name="TextBox 718"/>
              <p:cNvSpPr txBox="1"/>
              <p:nvPr/>
            </p:nvSpPr>
            <p:spPr>
              <a:xfrm>
                <a:off x="6991563" y="1625999"/>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1,2</a:t>
                </a:r>
                <a:endParaRPr lang="en-US" sz="1400" b="1" baseline="-25000" dirty="0">
                  <a:latin typeface="Calibri" panose="020F0502020204030204" pitchFamily="34" charset="0"/>
                </a:endParaRPr>
              </a:p>
            </p:txBody>
          </p:sp>
          <p:sp>
            <p:nvSpPr>
              <p:cNvPr id="720" name="TextBox 719"/>
              <p:cNvSpPr txBox="1"/>
              <p:nvPr/>
            </p:nvSpPr>
            <p:spPr>
              <a:xfrm>
                <a:off x="6327412" y="1624273"/>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1,1</a:t>
                </a:r>
                <a:endParaRPr lang="en-US" sz="1400" b="1" baseline="-25000" dirty="0">
                  <a:latin typeface="Calibri" panose="020F0502020204030204" pitchFamily="34" charset="0"/>
                </a:endParaRPr>
              </a:p>
            </p:txBody>
          </p:sp>
          <p:sp>
            <p:nvSpPr>
              <p:cNvPr id="721" name="TextBox 720"/>
              <p:cNvSpPr txBox="1"/>
              <p:nvPr/>
            </p:nvSpPr>
            <p:spPr>
              <a:xfrm>
                <a:off x="6327412" y="2046336"/>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2,1</a:t>
                </a:r>
                <a:endParaRPr lang="en-US" sz="1400" b="1" baseline="-25000" dirty="0">
                  <a:latin typeface="Calibri" panose="020F0502020204030204" pitchFamily="34" charset="0"/>
                </a:endParaRPr>
              </a:p>
            </p:txBody>
          </p:sp>
          <p:sp>
            <p:nvSpPr>
              <p:cNvPr id="722" name="TextBox 721"/>
              <p:cNvSpPr txBox="1"/>
              <p:nvPr/>
            </p:nvSpPr>
            <p:spPr>
              <a:xfrm>
                <a:off x="6327412" y="2471760"/>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3,1</a:t>
                </a:r>
                <a:endParaRPr lang="en-US" sz="1400" b="1" baseline="-25000" dirty="0">
                  <a:latin typeface="Calibri" panose="020F0502020204030204" pitchFamily="34" charset="0"/>
                </a:endParaRPr>
              </a:p>
            </p:txBody>
          </p:sp>
          <p:sp>
            <p:nvSpPr>
              <p:cNvPr id="723" name="TextBox 722"/>
              <p:cNvSpPr txBox="1"/>
              <p:nvPr/>
            </p:nvSpPr>
            <p:spPr>
              <a:xfrm>
                <a:off x="6991563" y="2048062"/>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2,2</a:t>
                </a:r>
                <a:endParaRPr lang="en-US" sz="1400" b="1" baseline="-25000" dirty="0">
                  <a:latin typeface="Calibri" panose="020F0502020204030204" pitchFamily="34" charset="0"/>
                </a:endParaRPr>
              </a:p>
            </p:txBody>
          </p:sp>
          <p:sp>
            <p:nvSpPr>
              <p:cNvPr id="724" name="TextBox 723"/>
              <p:cNvSpPr txBox="1"/>
              <p:nvPr/>
            </p:nvSpPr>
            <p:spPr>
              <a:xfrm>
                <a:off x="6991563" y="2473486"/>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3,2</a:t>
                </a:r>
                <a:endParaRPr lang="en-US" sz="1400" b="1" baseline="-25000" dirty="0">
                  <a:latin typeface="Calibri" panose="020F0502020204030204" pitchFamily="34" charset="0"/>
                </a:endParaRPr>
              </a:p>
            </p:txBody>
          </p:sp>
          <p:sp>
            <p:nvSpPr>
              <p:cNvPr id="725" name="TextBox 724"/>
              <p:cNvSpPr txBox="1"/>
              <p:nvPr/>
            </p:nvSpPr>
            <p:spPr>
              <a:xfrm>
                <a:off x="7655715" y="1627726"/>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1,3</a:t>
                </a:r>
                <a:endParaRPr lang="en-US" sz="1400" b="1" baseline="-25000" dirty="0">
                  <a:latin typeface="Calibri" panose="020F0502020204030204" pitchFamily="34" charset="0"/>
                </a:endParaRPr>
              </a:p>
            </p:txBody>
          </p:sp>
          <p:sp>
            <p:nvSpPr>
              <p:cNvPr id="726" name="TextBox 725"/>
              <p:cNvSpPr txBox="1"/>
              <p:nvPr/>
            </p:nvSpPr>
            <p:spPr>
              <a:xfrm>
                <a:off x="7655715" y="2049789"/>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2,3</a:t>
                </a:r>
                <a:endParaRPr lang="en-US" sz="1400" b="1" baseline="-25000" dirty="0">
                  <a:latin typeface="Calibri" panose="020F0502020204030204" pitchFamily="34" charset="0"/>
                </a:endParaRPr>
              </a:p>
            </p:txBody>
          </p:sp>
          <p:sp>
            <p:nvSpPr>
              <p:cNvPr id="727" name="TextBox 726"/>
              <p:cNvSpPr txBox="1"/>
              <p:nvPr/>
            </p:nvSpPr>
            <p:spPr>
              <a:xfrm>
                <a:off x="7655715" y="2475213"/>
                <a:ext cx="540034" cy="272654"/>
              </a:xfrm>
              <a:prstGeom prst="rect">
                <a:avLst/>
              </a:prstGeom>
              <a:noFill/>
            </p:spPr>
            <p:txBody>
              <a:bodyPr wrap="square" rtlCol="0">
                <a:spAutoFit/>
              </a:bodyPr>
              <a:lstStyle/>
              <a:p>
                <a:r>
                  <a:rPr lang="en-US" sz="1400" b="1" dirty="0" smtClean="0">
                    <a:latin typeface="Calibri" panose="020F0502020204030204" pitchFamily="34" charset="0"/>
                  </a:rPr>
                  <a:t>W</a:t>
                </a:r>
                <a:r>
                  <a:rPr lang="en-US" sz="1400" b="1" baseline="-25000" dirty="0" smtClean="0">
                    <a:latin typeface="Calibri" panose="020F0502020204030204" pitchFamily="34" charset="0"/>
                  </a:rPr>
                  <a:t>3,3</a:t>
                </a:r>
                <a:endParaRPr lang="en-US" sz="1400" b="1" baseline="-25000" dirty="0">
                  <a:latin typeface="Calibri" panose="020F0502020204030204" pitchFamily="34" charset="0"/>
                </a:endParaRPr>
              </a:p>
            </p:txBody>
          </p:sp>
          <p:sp>
            <p:nvSpPr>
              <p:cNvPr id="728" name="Left Bracket 727"/>
              <p:cNvSpPr/>
              <p:nvPr/>
            </p:nvSpPr>
            <p:spPr>
              <a:xfrm>
                <a:off x="6255081" y="1644169"/>
                <a:ext cx="202513" cy="1154639"/>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sp>
            <p:nvSpPr>
              <p:cNvPr id="729" name="Left Bracket 728"/>
              <p:cNvSpPr/>
              <p:nvPr/>
            </p:nvSpPr>
            <p:spPr>
              <a:xfrm flipH="1" flipV="1">
                <a:off x="8010192" y="1650815"/>
                <a:ext cx="202513" cy="1154639"/>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sp>
            <p:nvSpPr>
              <p:cNvPr id="736" name="TextBox 735"/>
              <p:cNvSpPr txBox="1"/>
              <p:nvPr/>
            </p:nvSpPr>
            <p:spPr>
              <a:xfrm>
                <a:off x="8239687" y="1960535"/>
                <a:ext cx="346798" cy="272654"/>
              </a:xfrm>
              <a:prstGeom prst="rect">
                <a:avLst/>
              </a:prstGeom>
              <a:noFill/>
            </p:spPr>
            <p:txBody>
              <a:bodyPr wrap="square" rtlCol="0">
                <a:spAutoFit/>
              </a:bodyPr>
              <a:lstStyle/>
              <a:p>
                <a:r>
                  <a:rPr lang="en-US" sz="1400" b="1" dirty="0" smtClean="0">
                    <a:latin typeface="Calibri" panose="020F0502020204030204" pitchFamily="34" charset="0"/>
                  </a:rPr>
                  <a:t>=</a:t>
                </a:r>
                <a:endParaRPr lang="en-US" sz="1400" b="1" baseline="-25000" dirty="0">
                  <a:latin typeface="Calibri" panose="020F0502020204030204" pitchFamily="34" charset="0"/>
                </a:endParaRPr>
              </a:p>
            </p:txBody>
          </p:sp>
        </p:grpSp>
        <p:sp>
          <p:nvSpPr>
            <p:cNvPr id="740" name="TextBox 739"/>
            <p:cNvSpPr txBox="1"/>
            <p:nvPr/>
          </p:nvSpPr>
          <p:spPr>
            <a:xfrm>
              <a:off x="6700504" y="1188772"/>
              <a:ext cx="1289635" cy="369332"/>
            </a:xfrm>
            <a:prstGeom prst="rect">
              <a:avLst/>
            </a:prstGeom>
            <a:noFill/>
          </p:spPr>
          <p:txBody>
            <a:bodyPr wrap="square" rtlCol="0">
              <a:spAutoFit/>
            </a:bodyPr>
            <a:lstStyle/>
            <a:p>
              <a:r>
                <a:rPr lang="en-US" b="1" dirty="0" smtClean="0">
                  <a:latin typeface="Calibri" panose="020F0502020204030204" pitchFamily="34" charset="0"/>
                </a:rPr>
                <a:t>V</a:t>
              </a:r>
              <a:r>
                <a:rPr lang="en-US" b="1" baseline="30000" dirty="0" smtClean="0">
                  <a:latin typeface="Calibri" panose="020F0502020204030204" pitchFamily="34" charset="0"/>
                </a:rPr>
                <a:t>T</a:t>
              </a:r>
              <a:r>
                <a:rPr lang="en-US" b="1" dirty="0" smtClean="0">
                  <a:latin typeface="Calibri" panose="020F0502020204030204" pitchFamily="34" charset="0"/>
                </a:rPr>
                <a:t>W=I</a:t>
              </a:r>
              <a:endParaRPr lang="en-US" b="1" dirty="0">
                <a:latin typeface="Calibri" panose="020F0502020204030204" pitchFamily="34" charset="0"/>
              </a:endParaRPr>
            </a:p>
          </p:txBody>
        </p:sp>
        <p:grpSp>
          <p:nvGrpSpPr>
            <p:cNvPr id="4" name="Group 3"/>
            <p:cNvGrpSpPr/>
            <p:nvPr/>
          </p:nvGrpSpPr>
          <p:grpSpPr>
            <a:xfrm>
              <a:off x="5445030" y="2971800"/>
              <a:ext cx="3105197" cy="333673"/>
              <a:chOff x="5445030" y="2971800"/>
              <a:chExt cx="3105197" cy="333673"/>
            </a:xfrm>
          </p:grpSpPr>
          <p:sp>
            <p:nvSpPr>
              <p:cNvPr id="732" name="TextBox 731"/>
              <p:cNvSpPr txBox="1"/>
              <p:nvPr/>
            </p:nvSpPr>
            <p:spPr>
              <a:xfrm>
                <a:off x="5529410" y="2988677"/>
                <a:ext cx="1063192" cy="272654"/>
              </a:xfrm>
              <a:prstGeom prst="rect">
                <a:avLst/>
              </a:prstGeom>
              <a:noFill/>
            </p:spPr>
            <p:txBody>
              <a:bodyPr wrap="square" rtlCol="0">
                <a:spAutoFit/>
              </a:bodyPr>
              <a:lstStyle/>
              <a:p>
                <a:r>
                  <a:rPr lang="en-US" sz="1400" b="1" dirty="0" smtClean="0">
                    <a:latin typeface="Calibri" panose="020F0502020204030204" pitchFamily="34" charset="0"/>
                  </a:rPr>
                  <a:t>I</a:t>
                </a:r>
                <a:r>
                  <a:rPr lang="en-US" sz="1400" b="1" baseline="-25000" dirty="0" smtClean="0">
                    <a:latin typeface="Calibri" panose="020F0502020204030204" pitchFamily="34" charset="0"/>
                  </a:rPr>
                  <a:t>1</a:t>
                </a:r>
                <a:r>
                  <a:rPr lang="en-US" sz="1400" b="1" dirty="0" smtClean="0">
                    <a:latin typeface="Calibri" panose="020F0502020204030204" pitchFamily="34" charset="0"/>
                  </a:rPr>
                  <a:t>=</a:t>
                </a:r>
                <a:r>
                  <a:rPr lang="el-GR" sz="1400" b="1" dirty="0" smtClean="0">
                    <a:latin typeface="Calibri" panose="020F0502020204030204" pitchFamily="34" charset="0"/>
                  </a:rPr>
                  <a:t>Σ</a:t>
                </a:r>
                <a:r>
                  <a:rPr lang="en-US" sz="1400" b="1" dirty="0" smtClean="0">
                    <a:latin typeface="Calibri" panose="020F0502020204030204" pitchFamily="34" charset="0"/>
                  </a:rPr>
                  <a:t>V</a:t>
                </a:r>
                <a:r>
                  <a:rPr lang="en-US" sz="1400" b="1" baseline="-25000" dirty="0" smtClean="0">
                    <a:latin typeface="Calibri" panose="020F0502020204030204" pitchFamily="34" charset="0"/>
                  </a:rPr>
                  <a:t>i,1</a:t>
                </a:r>
                <a:r>
                  <a:rPr lang="en-US" sz="1400" b="1" dirty="0" smtClean="0">
                    <a:latin typeface="Calibri" panose="020F0502020204030204" pitchFamily="34" charset="0"/>
                  </a:rPr>
                  <a:t>W</a:t>
                </a:r>
                <a:r>
                  <a:rPr lang="en-US" sz="1400" b="1" baseline="-25000" dirty="0" smtClean="0">
                    <a:latin typeface="Calibri" panose="020F0502020204030204" pitchFamily="34" charset="0"/>
                  </a:rPr>
                  <a:t>i,1</a:t>
                </a:r>
                <a:endParaRPr lang="en-US" sz="1400" b="1" dirty="0">
                  <a:latin typeface="Calibri" panose="020F0502020204030204" pitchFamily="34" charset="0"/>
                </a:endParaRPr>
              </a:p>
            </p:txBody>
          </p:sp>
          <p:sp>
            <p:nvSpPr>
              <p:cNvPr id="737" name="Left Bracket 736"/>
              <p:cNvSpPr/>
              <p:nvPr/>
            </p:nvSpPr>
            <p:spPr>
              <a:xfrm>
                <a:off x="5445030" y="2971800"/>
                <a:ext cx="154873" cy="333673"/>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sp>
            <p:nvSpPr>
              <p:cNvPr id="738" name="Left Bracket 737"/>
              <p:cNvSpPr/>
              <p:nvPr/>
            </p:nvSpPr>
            <p:spPr>
              <a:xfrm flipH="1">
                <a:off x="8395354" y="2971800"/>
                <a:ext cx="154873" cy="333673"/>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b="1"/>
              </a:p>
            </p:txBody>
          </p:sp>
          <p:sp>
            <p:nvSpPr>
              <p:cNvPr id="739" name="TextBox 738"/>
              <p:cNvSpPr txBox="1"/>
              <p:nvPr/>
            </p:nvSpPr>
            <p:spPr>
              <a:xfrm>
                <a:off x="6533535" y="2988677"/>
                <a:ext cx="1206639" cy="272654"/>
              </a:xfrm>
              <a:prstGeom prst="rect">
                <a:avLst/>
              </a:prstGeom>
              <a:noFill/>
            </p:spPr>
            <p:txBody>
              <a:bodyPr wrap="square" rtlCol="0">
                <a:spAutoFit/>
              </a:bodyPr>
              <a:lstStyle/>
              <a:p>
                <a:r>
                  <a:rPr lang="en-US" sz="1400" b="1" dirty="0" smtClean="0">
                    <a:latin typeface="Calibri" panose="020F0502020204030204" pitchFamily="34" charset="0"/>
                  </a:rPr>
                  <a:t>I</a:t>
                </a:r>
                <a:r>
                  <a:rPr lang="en-US" sz="1400" b="1" baseline="-25000" dirty="0" smtClean="0">
                    <a:latin typeface="Calibri" panose="020F0502020204030204" pitchFamily="34" charset="0"/>
                  </a:rPr>
                  <a:t>2</a:t>
                </a:r>
                <a:r>
                  <a:rPr lang="en-US" sz="1400" b="1" dirty="0" smtClean="0">
                    <a:latin typeface="Calibri" panose="020F0502020204030204" pitchFamily="34" charset="0"/>
                  </a:rPr>
                  <a:t>=</a:t>
                </a:r>
                <a:r>
                  <a:rPr lang="el-GR" sz="1400" b="1" dirty="0" smtClean="0">
                    <a:latin typeface="Calibri" panose="020F0502020204030204" pitchFamily="34" charset="0"/>
                  </a:rPr>
                  <a:t>Σ</a:t>
                </a:r>
                <a:r>
                  <a:rPr lang="en-US" sz="1400" b="1" dirty="0" smtClean="0">
                    <a:latin typeface="Calibri" panose="020F0502020204030204" pitchFamily="34" charset="0"/>
                  </a:rPr>
                  <a:t>V</a:t>
                </a:r>
                <a:r>
                  <a:rPr lang="en-US" sz="1400" b="1" baseline="-25000" dirty="0" smtClean="0">
                    <a:latin typeface="Calibri" panose="020F0502020204030204" pitchFamily="34" charset="0"/>
                  </a:rPr>
                  <a:t>i,2</a:t>
                </a:r>
                <a:r>
                  <a:rPr lang="en-US" sz="1400" b="1" dirty="0" smtClean="0">
                    <a:latin typeface="Calibri" panose="020F0502020204030204" pitchFamily="34" charset="0"/>
                  </a:rPr>
                  <a:t>W</a:t>
                </a:r>
                <a:r>
                  <a:rPr lang="en-US" sz="1400" b="1" baseline="-25000" dirty="0" smtClean="0">
                    <a:latin typeface="Calibri" panose="020F0502020204030204" pitchFamily="34" charset="0"/>
                  </a:rPr>
                  <a:t>i,2</a:t>
                </a:r>
                <a:endParaRPr lang="en-US" sz="1400" b="1" dirty="0">
                  <a:latin typeface="Calibri" panose="020F0502020204030204" pitchFamily="34" charset="0"/>
                </a:endParaRPr>
              </a:p>
            </p:txBody>
          </p:sp>
          <p:sp>
            <p:nvSpPr>
              <p:cNvPr id="741" name="TextBox 740"/>
              <p:cNvSpPr txBox="1"/>
              <p:nvPr/>
            </p:nvSpPr>
            <p:spPr>
              <a:xfrm>
                <a:off x="7537662" y="2988677"/>
                <a:ext cx="1012564" cy="272654"/>
              </a:xfrm>
              <a:prstGeom prst="rect">
                <a:avLst/>
              </a:prstGeom>
              <a:noFill/>
            </p:spPr>
            <p:txBody>
              <a:bodyPr wrap="square" rtlCol="0">
                <a:spAutoFit/>
              </a:bodyPr>
              <a:lstStyle/>
              <a:p>
                <a:r>
                  <a:rPr lang="en-US" sz="1400" b="1" dirty="0" smtClean="0">
                    <a:latin typeface="Calibri" panose="020F0502020204030204" pitchFamily="34" charset="0"/>
                  </a:rPr>
                  <a:t>I</a:t>
                </a:r>
                <a:r>
                  <a:rPr lang="en-US" sz="1400" b="1" baseline="-25000" dirty="0" smtClean="0">
                    <a:latin typeface="Calibri" panose="020F0502020204030204" pitchFamily="34" charset="0"/>
                  </a:rPr>
                  <a:t>3</a:t>
                </a:r>
                <a:r>
                  <a:rPr lang="en-US" sz="1400" b="1" dirty="0" smtClean="0">
                    <a:latin typeface="Calibri" panose="020F0502020204030204" pitchFamily="34" charset="0"/>
                  </a:rPr>
                  <a:t>=</a:t>
                </a:r>
                <a:r>
                  <a:rPr lang="el-GR" sz="1400" b="1" dirty="0" smtClean="0">
                    <a:latin typeface="Calibri" panose="020F0502020204030204" pitchFamily="34" charset="0"/>
                  </a:rPr>
                  <a:t>Σ</a:t>
                </a:r>
                <a:r>
                  <a:rPr lang="en-US" sz="1400" b="1" dirty="0" smtClean="0">
                    <a:latin typeface="Calibri" panose="020F0502020204030204" pitchFamily="34" charset="0"/>
                  </a:rPr>
                  <a:t>V</a:t>
                </a:r>
                <a:r>
                  <a:rPr lang="en-US" sz="1400" b="1" baseline="-25000" dirty="0" smtClean="0">
                    <a:latin typeface="Calibri" panose="020F0502020204030204" pitchFamily="34" charset="0"/>
                  </a:rPr>
                  <a:t>i,3</a:t>
                </a:r>
                <a:r>
                  <a:rPr lang="en-US" sz="1400" b="1" dirty="0" smtClean="0">
                    <a:latin typeface="Calibri" panose="020F0502020204030204" pitchFamily="34" charset="0"/>
                  </a:rPr>
                  <a:t>W</a:t>
                </a:r>
                <a:r>
                  <a:rPr lang="en-US" sz="1400" b="1" baseline="-25000" dirty="0" smtClean="0">
                    <a:latin typeface="Calibri" panose="020F0502020204030204" pitchFamily="34" charset="0"/>
                  </a:rPr>
                  <a:t>i,3</a:t>
                </a:r>
                <a:endParaRPr lang="en-US" sz="1400" b="1" dirty="0">
                  <a:latin typeface="Calibri" panose="020F0502020204030204" pitchFamily="34" charset="0"/>
                </a:endParaRPr>
              </a:p>
            </p:txBody>
          </p:sp>
        </p:grpSp>
      </p:grpSp>
      <p:grpSp>
        <p:nvGrpSpPr>
          <p:cNvPr id="743" name="Group 742"/>
          <p:cNvGrpSpPr/>
          <p:nvPr/>
        </p:nvGrpSpPr>
        <p:grpSpPr>
          <a:xfrm>
            <a:off x="4984815" y="3259701"/>
            <a:ext cx="3644677" cy="2829915"/>
            <a:chOff x="4965923" y="2717278"/>
            <a:chExt cx="3644677" cy="2829915"/>
          </a:xfrm>
        </p:grpSpPr>
        <p:sp>
          <p:nvSpPr>
            <p:cNvPr id="744" name="Rectangle 743"/>
            <p:cNvSpPr/>
            <p:nvPr/>
          </p:nvSpPr>
          <p:spPr>
            <a:xfrm>
              <a:off x="4998718" y="3034605"/>
              <a:ext cx="430793" cy="1967178"/>
            </a:xfrm>
            <a:prstGeom prst="rect">
              <a:avLst/>
            </a:prstGeom>
            <a:noFill/>
            <a:ln w="19050">
              <a:solidFill>
                <a:schemeClr val="accent5">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p>
          </p:txBody>
        </p:sp>
        <p:sp>
          <p:nvSpPr>
            <p:cNvPr id="745" name="TextBox 744"/>
            <p:cNvSpPr txBox="1"/>
            <p:nvPr/>
          </p:nvSpPr>
          <p:spPr>
            <a:xfrm>
              <a:off x="6609633" y="3583299"/>
              <a:ext cx="609600" cy="338554"/>
            </a:xfrm>
            <a:prstGeom prst="rect">
              <a:avLst/>
            </a:prstGeom>
            <a:noFill/>
          </p:spPr>
          <p:txBody>
            <a:bodyPr wrap="square" rtlCol="0">
              <a:spAutoFit/>
            </a:bodyPr>
            <a:lstStyle/>
            <a:p>
              <a:r>
                <a:rPr lang="en-US" sz="1600" b="1" dirty="0" smtClean="0">
                  <a:latin typeface="Calibri" panose="020F0502020204030204" pitchFamily="34" charset="0"/>
                </a:rPr>
                <a:t>G</a:t>
              </a:r>
              <a:r>
                <a:rPr lang="en-US" sz="1600" b="1" baseline="-25000" dirty="0" smtClean="0">
                  <a:latin typeface="Calibri" panose="020F0502020204030204" pitchFamily="34" charset="0"/>
                </a:rPr>
                <a:t>1,2</a:t>
              </a:r>
              <a:endParaRPr lang="en-US" sz="1600" b="1" baseline="-25000" dirty="0">
                <a:latin typeface="Calibri" panose="020F0502020204030204" pitchFamily="34" charset="0"/>
              </a:endParaRPr>
            </a:p>
          </p:txBody>
        </p:sp>
        <p:cxnSp>
          <p:nvCxnSpPr>
            <p:cNvPr id="746" name="Straight Connector 745"/>
            <p:cNvCxnSpPr/>
            <p:nvPr/>
          </p:nvCxnSpPr>
          <p:spPr>
            <a:xfrm>
              <a:off x="6206065" y="3081754"/>
              <a:ext cx="7028" cy="210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7965910" y="3081754"/>
              <a:ext cx="5337" cy="210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7057124" y="3081754"/>
              <a:ext cx="7028" cy="210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9" name="Group 748"/>
            <p:cNvGrpSpPr/>
            <p:nvPr/>
          </p:nvGrpSpPr>
          <p:grpSpPr>
            <a:xfrm rot="2263157">
              <a:off x="5901631" y="3626369"/>
              <a:ext cx="356342" cy="86027"/>
              <a:chOff x="2519686" y="2615783"/>
              <a:chExt cx="318162" cy="76810"/>
            </a:xfrm>
          </p:grpSpPr>
          <p:cxnSp>
            <p:nvCxnSpPr>
              <p:cNvPr id="871" name="Straight Connector 870"/>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3" name="Straight Connector 872"/>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5" name="Straight Connector 874"/>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0" name="Oval 749"/>
            <p:cNvSpPr/>
            <p:nvPr/>
          </p:nvSpPr>
          <p:spPr>
            <a:xfrm>
              <a:off x="5906150" y="3518000"/>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51" name="Oval 750"/>
            <p:cNvSpPr/>
            <p:nvPr/>
          </p:nvSpPr>
          <p:spPr>
            <a:xfrm>
              <a:off x="6191624" y="3742665"/>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grpSp>
          <p:nvGrpSpPr>
            <p:cNvPr id="752" name="Group 751"/>
            <p:cNvGrpSpPr/>
            <p:nvPr/>
          </p:nvGrpSpPr>
          <p:grpSpPr>
            <a:xfrm rot="2263157">
              <a:off x="5897498" y="4116228"/>
              <a:ext cx="356342" cy="86027"/>
              <a:chOff x="2519686" y="2615783"/>
              <a:chExt cx="318162" cy="76810"/>
            </a:xfrm>
          </p:grpSpPr>
          <p:cxnSp>
            <p:nvCxnSpPr>
              <p:cNvPr id="862" name="Straight Connector 861"/>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3" name="Oval 752"/>
            <p:cNvSpPr/>
            <p:nvPr/>
          </p:nvSpPr>
          <p:spPr>
            <a:xfrm>
              <a:off x="5902017" y="4007859"/>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54" name="Oval 753"/>
            <p:cNvSpPr/>
            <p:nvPr/>
          </p:nvSpPr>
          <p:spPr>
            <a:xfrm>
              <a:off x="6187491" y="4232524"/>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cxnSp>
          <p:nvCxnSpPr>
            <p:cNvPr id="755" name="Straight Connector 754"/>
            <p:cNvCxnSpPr/>
            <p:nvPr/>
          </p:nvCxnSpPr>
          <p:spPr>
            <a:xfrm flipV="1">
              <a:off x="5312862" y="3548516"/>
              <a:ext cx="31453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p:cNvCxnSpPr/>
            <p:nvPr/>
          </p:nvCxnSpPr>
          <p:spPr>
            <a:xfrm>
              <a:off x="5312862" y="4036895"/>
              <a:ext cx="31453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5312862" y="4503879"/>
              <a:ext cx="31453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58" name="Group 757"/>
            <p:cNvGrpSpPr/>
            <p:nvPr/>
          </p:nvGrpSpPr>
          <p:grpSpPr>
            <a:xfrm rot="2263157">
              <a:off x="5901631" y="4581733"/>
              <a:ext cx="356342" cy="86027"/>
              <a:chOff x="2519686" y="2615783"/>
              <a:chExt cx="318162" cy="76810"/>
            </a:xfrm>
          </p:grpSpPr>
          <p:cxnSp>
            <p:nvCxnSpPr>
              <p:cNvPr id="853" name="Straight Connector 852"/>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9" name="Oval 758"/>
            <p:cNvSpPr/>
            <p:nvPr/>
          </p:nvSpPr>
          <p:spPr>
            <a:xfrm>
              <a:off x="5906150" y="4473364"/>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60" name="Oval 759"/>
            <p:cNvSpPr/>
            <p:nvPr/>
          </p:nvSpPr>
          <p:spPr>
            <a:xfrm>
              <a:off x="6191624" y="4698029"/>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61" name="TextBox 760"/>
            <p:cNvSpPr txBox="1"/>
            <p:nvPr/>
          </p:nvSpPr>
          <p:spPr>
            <a:xfrm>
              <a:off x="5763758" y="3581350"/>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1,1</a:t>
              </a:r>
              <a:endParaRPr lang="en-US" sz="1600" b="1" baseline="-25000" dirty="0">
                <a:latin typeface="Calibri" panose="020F0502020204030204" pitchFamily="34" charset="0"/>
              </a:endParaRPr>
            </a:p>
          </p:txBody>
        </p:sp>
        <p:sp>
          <p:nvSpPr>
            <p:cNvPr id="762" name="TextBox 761"/>
            <p:cNvSpPr txBox="1"/>
            <p:nvPr/>
          </p:nvSpPr>
          <p:spPr>
            <a:xfrm>
              <a:off x="5766357" y="4057782"/>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2,1</a:t>
              </a:r>
              <a:endParaRPr lang="en-US" sz="1600" b="1" baseline="-25000" dirty="0">
                <a:latin typeface="Calibri" panose="020F0502020204030204" pitchFamily="34" charset="0"/>
              </a:endParaRPr>
            </a:p>
          </p:txBody>
        </p:sp>
        <p:sp>
          <p:nvSpPr>
            <p:cNvPr id="763" name="TextBox 762"/>
            <p:cNvSpPr txBox="1"/>
            <p:nvPr/>
          </p:nvSpPr>
          <p:spPr>
            <a:xfrm>
              <a:off x="5738171" y="4538008"/>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3,1</a:t>
              </a:r>
              <a:endParaRPr lang="en-US" sz="1600" b="1" baseline="-25000" dirty="0">
                <a:latin typeface="Calibri" panose="020F0502020204030204" pitchFamily="34" charset="0"/>
              </a:endParaRPr>
            </a:p>
          </p:txBody>
        </p:sp>
        <p:grpSp>
          <p:nvGrpSpPr>
            <p:cNvPr id="764" name="Group 763"/>
            <p:cNvGrpSpPr/>
            <p:nvPr/>
          </p:nvGrpSpPr>
          <p:grpSpPr>
            <a:xfrm rot="2263157">
              <a:off x="6747506" y="3628318"/>
              <a:ext cx="356342" cy="86027"/>
              <a:chOff x="2519686" y="2615783"/>
              <a:chExt cx="318162" cy="76810"/>
            </a:xfrm>
          </p:grpSpPr>
          <p:cxnSp>
            <p:nvCxnSpPr>
              <p:cNvPr id="844" name="Straight Connector 843"/>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5" name="Oval 764"/>
            <p:cNvSpPr/>
            <p:nvPr/>
          </p:nvSpPr>
          <p:spPr>
            <a:xfrm>
              <a:off x="6752025" y="3519949"/>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66" name="Oval 765"/>
            <p:cNvSpPr/>
            <p:nvPr/>
          </p:nvSpPr>
          <p:spPr>
            <a:xfrm>
              <a:off x="7037499" y="3744614"/>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grpSp>
          <p:nvGrpSpPr>
            <p:cNvPr id="767" name="Group 766"/>
            <p:cNvGrpSpPr/>
            <p:nvPr/>
          </p:nvGrpSpPr>
          <p:grpSpPr>
            <a:xfrm rot="2263157">
              <a:off x="6743373" y="4118177"/>
              <a:ext cx="356342" cy="86027"/>
              <a:chOff x="2519686" y="2615783"/>
              <a:chExt cx="318162" cy="76810"/>
            </a:xfrm>
          </p:grpSpPr>
          <p:cxnSp>
            <p:nvCxnSpPr>
              <p:cNvPr id="835" name="Straight Connector 834"/>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8" name="Oval 767"/>
            <p:cNvSpPr/>
            <p:nvPr/>
          </p:nvSpPr>
          <p:spPr>
            <a:xfrm>
              <a:off x="6747892" y="4009808"/>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69" name="Oval 768"/>
            <p:cNvSpPr/>
            <p:nvPr/>
          </p:nvSpPr>
          <p:spPr>
            <a:xfrm>
              <a:off x="7033366" y="4234473"/>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grpSp>
          <p:nvGrpSpPr>
            <p:cNvPr id="770" name="Group 769"/>
            <p:cNvGrpSpPr/>
            <p:nvPr/>
          </p:nvGrpSpPr>
          <p:grpSpPr>
            <a:xfrm rot="2263157">
              <a:off x="6747506" y="4583682"/>
              <a:ext cx="356342" cy="86027"/>
              <a:chOff x="2519686" y="2615783"/>
              <a:chExt cx="318162" cy="76810"/>
            </a:xfrm>
          </p:grpSpPr>
          <p:cxnSp>
            <p:nvCxnSpPr>
              <p:cNvPr id="826" name="Straight Connector 825"/>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1" name="Oval 770"/>
            <p:cNvSpPr/>
            <p:nvPr/>
          </p:nvSpPr>
          <p:spPr>
            <a:xfrm>
              <a:off x="6752025" y="4475313"/>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72" name="Oval 771"/>
            <p:cNvSpPr/>
            <p:nvPr/>
          </p:nvSpPr>
          <p:spPr>
            <a:xfrm>
              <a:off x="7037499" y="4699978"/>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73" name="TextBox 772"/>
            <p:cNvSpPr txBox="1"/>
            <p:nvPr/>
          </p:nvSpPr>
          <p:spPr>
            <a:xfrm>
              <a:off x="6612232" y="4059731"/>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2,2</a:t>
              </a:r>
              <a:endParaRPr lang="en-US" sz="1600" b="1" baseline="-25000" dirty="0">
                <a:latin typeface="Calibri" panose="020F0502020204030204" pitchFamily="34" charset="0"/>
              </a:endParaRPr>
            </a:p>
          </p:txBody>
        </p:sp>
        <p:sp>
          <p:nvSpPr>
            <p:cNvPr id="774" name="TextBox 773"/>
            <p:cNvSpPr txBox="1"/>
            <p:nvPr/>
          </p:nvSpPr>
          <p:spPr>
            <a:xfrm>
              <a:off x="6584046" y="4539957"/>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3,2</a:t>
              </a:r>
              <a:endParaRPr lang="en-US" sz="1600" b="1" baseline="-25000" dirty="0">
                <a:latin typeface="Calibri" panose="020F0502020204030204" pitchFamily="34" charset="0"/>
              </a:endParaRPr>
            </a:p>
          </p:txBody>
        </p:sp>
        <p:grpSp>
          <p:nvGrpSpPr>
            <p:cNvPr id="775" name="Group 774"/>
            <p:cNvGrpSpPr/>
            <p:nvPr/>
          </p:nvGrpSpPr>
          <p:grpSpPr>
            <a:xfrm rot="2263157">
              <a:off x="7649612" y="3630267"/>
              <a:ext cx="356342" cy="86027"/>
              <a:chOff x="2519686" y="2615783"/>
              <a:chExt cx="318162" cy="76810"/>
            </a:xfrm>
          </p:grpSpPr>
          <p:cxnSp>
            <p:nvCxnSpPr>
              <p:cNvPr id="817" name="Straight Connector 816"/>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0" name="Straight Connector 819"/>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6" name="Oval 775"/>
            <p:cNvSpPr/>
            <p:nvPr/>
          </p:nvSpPr>
          <p:spPr>
            <a:xfrm>
              <a:off x="7654131" y="3521898"/>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77" name="Oval 776"/>
            <p:cNvSpPr/>
            <p:nvPr/>
          </p:nvSpPr>
          <p:spPr>
            <a:xfrm>
              <a:off x="7939605" y="3746563"/>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grpSp>
          <p:nvGrpSpPr>
            <p:cNvPr id="778" name="Group 777"/>
            <p:cNvGrpSpPr/>
            <p:nvPr/>
          </p:nvGrpSpPr>
          <p:grpSpPr>
            <a:xfrm rot="2263157">
              <a:off x="7645479" y="4120126"/>
              <a:ext cx="356342" cy="86027"/>
              <a:chOff x="2519686" y="2615783"/>
              <a:chExt cx="318162" cy="76810"/>
            </a:xfrm>
          </p:grpSpPr>
          <p:cxnSp>
            <p:nvCxnSpPr>
              <p:cNvPr id="808" name="Straight Connector 807"/>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79" name="Oval 778"/>
            <p:cNvSpPr/>
            <p:nvPr/>
          </p:nvSpPr>
          <p:spPr>
            <a:xfrm>
              <a:off x="7649998" y="4011757"/>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80" name="Oval 779"/>
            <p:cNvSpPr/>
            <p:nvPr/>
          </p:nvSpPr>
          <p:spPr>
            <a:xfrm>
              <a:off x="7935472" y="4236422"/>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grpSp>
          <p:nvGrpSpPr>
            <p:cNvPr id="781" name="Group 780"/>
            <p:cNvGrpSpPr/>
            <p:nvPr/>
          </p:nvGrpSpPr>
          <p:grpSpPr>
            <a:xfrm rot="2263157">
              <a:off x="7649612" y="4585631"/>
              <a:ext cx="356342" cy="86027"/>
              <a:chOff x="2519686" y="2615783"/>
              <a:chExt cx="318162" cy="76810"/>
            </a:xfrm>
          </p:grpSpPr>
          <p:cxnSp>
            <p:nvCxnSpPr>
              <p:cNvPr id="799" name="Straight Connector 798"/>
              <p:cNvCxnSpPr/>
              <p:nvPr/>
            </p:nvCxnSpPr>
            <p:spPr>
              <a:xfrm flipV="1">
                <a:off x="2592841" y="2615783"/>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H="1" flipV="1">
                <a:off x="2607913"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flipV="1">
                <a:off x="2636255"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flipV="1">
                <a:off x="2665497"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p:nvPr/>
            </p:nvCxnSpPr>
            <p:spPr>
              <a:xfrm flipV="1">
                <a:off x="2692938"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H="1" flipV="1">
                <a:off x="2722181" y="2615783"/>
                <a:ext cx="28342" cy="768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p:cNvCxnSpPr/>
              <p:nvPr/>
            </p:nvCxnSpPr>
            <p:spPr>
              <a:xfrm flipV="1">
                <a:off x="2750522" y="2654188"/>
                <a:ext cx="14171" cy="38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p:nvCxnSpPr>
            <p:spPr>
              <a:xfrm>
                <a:off x="2519686"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7" name="Straight Connector 806"/>
              <p:cNvCxnSpPr/>
              <p:nvPr/>
            </p:nvCxnSpPr>
            <p:spPr>
              <a:xfrm>
                <a:off x="2764693" y="2654188"/>
                <a:ext cx="731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2" name="Oval 781"/>
            <p:cNvSpPr/>
            <p:nvPr/>
          </p:nvSpPr>
          <p:spPr>
            <a:xfrm>
              <a:off x="7654131" y="4477262"/>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83" name="Oval 782"/>
            <p:cNvSpPr/>
            <p:nvPr/>
          </p:nvSpPr>
          <p:spPr>
            <a:xfrm>
              <a:off x="7939605" y="4701927"/>
              <a:ext cx="51205" cy="5486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b="1">
                <a:solidFill>
                  <a:srgbClr val="FFFFFF"/>
                </a:solidFill>
              </a:endParaRPr>
            </a:p>
          </p:txBody>
        </p:sp>
        <p:sp>
          <p:nvSpPr>
            <p:cNvPr id="784" name="TextBox 783"/>
            <p:cNvSpPr txBox="1"/>
            <p:nvPr/>
          </p:nvSpPr>
          <p:spPr>
            <a:xfrm>
              <a:off x="7511739" y="3585248"/>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1,3</a:t>
              </a:r>
              <a:endParaRPr lang="en-US" sz="1600" b="1" baseline="-25000" dirty="0">
                <a:latin typeface="Calibri" panose="020F0502020204030204" pitchFamily="34" charset="0"/>
              </a:endParaRPr>
            </a:p>
          </p:txBody>
        </p:sp>
        <p:sp>
          <p:nvSpPr>
            <p:cNvPr id="785" name="TextBox 784"/>
            <p:cNvSpPr txBox="1"/>
            <p:nvPr/>
          </p:nvSpPr>
          <p:spPr>
            <a:xfrm>
              <a:off x="7514338" y="4061680"/>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2,3</a:t>
              </a:r>
              <a:endParaRPr lang="en-US" sz="1600" b="1" baseline="-25000" dirty="0">
                <a:latin typeface="Calibri" panose="020F0502020204030204" pitchFamily="34" charset="0"/>
              </a:endParaRPr>
            </a:p>
          </p:txBody>
        </p:sp>
        <p:sp>
          <p:nvSpPr>
            <p:cNvPr id="786" name="TextBox 785"/>
            <p:cNvSpPr txBox="1"/>
            <p:nvPr/>
          </p:nvSpPr>
          <p:spPr>
            <a:xfrm>
              <a:off x="7486152" y="4541906"/>
              <a:ext cx="609600" cy="338554"/>
            </a:xfrm>
            <a:prstGeom prst="rect">
              <a:avLst/>
            </a:prstGeom>
            <a:noFill/>
          </p:spPr>
          <p:txBody>
            <a:bodyPr wrap="square" rtlCol="0">
              <a:spAutoFit/>
            </a:bodyPr>
            <a:lstStyle/>
            <a:p>
              <a:r>
                <a:rPr lang="en-US" sz="1600" b="1" smtClean="0">
                  <a:latin typeface="Calibri" panose="020F0502020204030204" pitchFamily="34" charset="0"/>
                </a:rPr>
                <a:t>G</a:t>
              </a:r>
              <a:r>
                <a:rPr lang="en-US" sz="1600" b="1" baseline="-25000" smtClean="0">
                  <a:latin typeface="Calibri" panose="020F0502020204030204" pitchFamily="34" charset="0"/>
                </a:rPr>
                <a:t>3,3</a:t>
              </a:r>
              <a:endParaRPr lang="en-US" sz="1600" b="1" baseline="-25000" dirty="0">
                <a:latin typeface="Calibri" panose="020F0502020204030204" pitchFamily="34" charset="0"/>
              </a:endParaRPr>
            </a:p>
          </p:txBody>
        </p:sp>
        <p:sp>
          <p:nvSpPr>
            <p:cNvPr id="787" name="TextBox 786"/>
            <p:cNvSpPr txBox="1"/>
            <p:nvPr/>
          </p:nvSpPr>
          <p:spPr>
            <a:xfrm>
              <a:off x="5028236" y="3348723"/>
              <a:ext cx="402436" cy="338554"/>
            </a:xfrm>
            <a:prstGeom prst="rect">
              <a:avLst/>
            </a:prstGeom>
            <a:noFill/>
          </p:spPr>
          <p:txBody>
            <a:bodyPr wrap="square" rtlCol="0">
              <a:spAutoFit/>
            </a:bodyPr>
            <a:lstStyle/>
            <a:p>
              <a:r>
                <a:rPr lang="en-US" sz="1600" b="1" dirty="0" smtClean="0">
                  <a:latin typeface="Calibri" panose="020F0502020204030204" pitchFamily="34" charset="0"/>
                </a:rPr>
                <a:t>V</a:t>
              </a:r>
              <a:r>
                <a:rPr lang="en-US" sz="1600" b="1" baseline="-25000" dirty="0" smtClean="0">
                  <a:latin typeface="Calibri" panose="020F0502020204030204" pitchFamily="34" charset="0"/>
                </a:rPr>
                <a:t>1</a:t>
              </a:r>
              <a:endParaRPr lang="en-US" sz="1600" b="1" baseline="-25000" dirty="0">
                <a:latin typeface="Calibri" panose="020F0502020204030204" pitchFamily="34" charset="0"/>
              </a:endParaRPr>
            </a:p>
          </p:txBody>
        </p:sp>
        <p:sp>
          <p:nvSpPr>
            <p:cNvPr id="788" name="TextBox 787"/>
            <p:cNvSpPr txBox="1"/>
            <p:nvPr/>
          </p:nvSpPr>
          <p:spPr>
            <a:xfrm>
              <a:off x="5030308" y="3831190"/>
              <a:ext cx="402436" cy="338554"/>
            </a:xfrm>
            <a:prstGeom prst="rect">
              <a:avLst/>
            </a:prstGeom>
            <a:noFill/>
          </p:spPr>
          <p:txBody>
            <a:bodyPr wrap="square" rtlCol="0">
              <a:spAutoFit/>
            </a:bodyPr>
            <a:lstStyle/>
            <a:p>
              <a:r>
                <a:rPr lang="en-US" sz="1600" b="1" dirty="0" smtClean="0">
                  <a:latin typeface="Calibri" panose="020F0502020204030204" pitchFamily="34" charset="0"/>
                </a:rPr>
                <a:t>V</a:t>
              </a:r>
              <a:r>
                <a:rPr lang="en-US" sz="1600" b="1" baseline="-25000" dirty="0" smtClean="0">
                  <a:latin typeface="Calibri" panose="020F0502020204030204" pitchFamily="34" charset="0"/>
                </a:rPr>
                <a:t>2</a:t>
              </a:r>
              <a:endParaRPr lang="en-US" sz="1600" b="1" baseline="-25000" dirty="0">
                <a:latin typeface="Calibri" panose="020F0502020204030204" pitchFamily="34" charset="0"/>
              </a:endParaRPr>
            </a:p>
          </p:txBody>
        </p:sp>
        <p:sp>
          <p:nvSpPr>
            <p:cNvPr id="789" name="TextBox 788"/>
            <p:cNvSpPr txBox="1"/>
            <p:nvPr/>
          </p:nvSpPr>
          <p:spPr>
            <a:xfrm>
              <a:off x="5032380" y="4313657"/>
              <a:ext cx="402436" cy="338554"/>
            </a:xfrm>
            <a:prstGeom prst="rect">
              <a:avLst/>
            </a:prstGeom>
            <a:noFill/>
          </p:spPr>
          <p:txBody>
            <a:bodyPr wrap="square" rtlCol="0">
              <a:spAutoFit/>
            </a:bodyPr>
            <a:lstStyle/>
            <a:p>
              <a:r>
                <a:rPr lang="en-US" sz="1600" b="1" dirty="0" smtClean="0">
                  <a:latin typeface="Calibri" panose="020F0502020204030204" pitchFamily="34" charset="0"/>
                </a:rPr>
                <a:t>V</a:t>
              </a:r>
              <a:r>
                <a:rPr lang="en-US" sz="1600" b="1" baseline="-25000" dirty="0" smtClean="0">
                  <a:latin typeface="Calibri" panose="020F0502020204030204" pitchFamily="34" charset="0"/>
                </a:rPr>
                <a:t>3</a:t>
              </a:r>
              <a:endParaRPr lang="en-US" sz="1600" b="1" baseline="-25000" dirty="0">
                <a:latin typeface="Calibri" panose="020F0502020204030204" pitchFamily="34" charset="0"/>
              </a:endParaRPr>
            </a:p>
          </p:txBody>
        </p:sp>
        <p:sp>
          <p:nvSpPr>
            <p:cNvPr id="790" name="TextBox 789"/>
            <p:cNvSpPr txBox="1"/>
            <p:nvPr/>
          </p:nvSpPr>
          <p:spPr>
            <a:xfrm>
              <a:off x="5465262" y="5148679"/>
              <a:ext cx="1066800" cy="338554"/>
            </a:xfrm>
            <a:prstGeom prst="rect">
              <a:avLst/>
            </a:prstGeom>
            <a:noFill/>
          </p:spPr>
          <p:txBody>
            <a:bodyPr wrap="square" rtlCol="0">
              <a:spAutoFit/>
            </a:bodyPr>
            <a:lstStyle/>
            <a:p>
              <a:r>
                <a:rPr lang="en-US" sz="1600" b="1" dirty="0" smtClean="0">
                  <a:latin typeface="Calibri" panose="020F0502020204030204" pitchFamily="34" charset="0"/>
                </a:rPr>
                <a:t>I</a:t>
              </a:r>
              <a:r>
                <a:rPr lang="en-US" sz="1600" b="1" baseline="-25000" dirty="0" smtClean="0">
                  <a:latin typeface="Calibri" panose="020F0502020204030204" pitchFamily="34" charset="0"/>
                </a:rPr>
                <a:t>1</a:t>
              </a:r>
              <a:r>
                <a:rPr lang="en-US" sz="1600" b="1" dirty="0" smtClean="0">
                  <a:latin typeface="Calibri" panose="020F0502020204030204" pitchFamily="34" charset="0"/>
                </a:rPr>
                <a:t>=</a:t>
              </a:r>
              <a:r>
                <a:rPr lang="el-GR" sz="1600" b="1" dirty="0" smtClean="0">
                  <a:latin typeface="Calibri" panose="020F0502020204030204" pitchFamily="34" charset="0"/>
                </a:rPr>
                <a:t>Σ</a:t>
              </a:r>
              <a:r>
                <a:rPr lang="en-US" sz="1600" b="1" dirty="0" smtClean="0">
                  <a:latin typeface="Calibri" panose="020F0502020204030204" pitchFamily="34" charset="0"/>
                </a:rPr>
                <a:t>V</a:t>
              </a:r>
              <a:r>
                <a:rPr lang="en-US" sz="1600" b="1" baseline="-25000" dirty="0" smtClean="0">
                  <a:latin typeface="Calibri" panose="020F0502020204030204" pitchFamily="34" charset="0"/>
                </a:rPr>
                <a:t>i,1</a:t>
              </a:r>
              <a:r>
                <a:rPr lang="en-US" sz="1600" b="1" dirty="0" smtClean="0">
                  <a:latin typeface="Calibri" panose="020F0502020204030204" pitchFamily="34" charset="0"/>
                </a:rPr>
                <a:t>G</a:t>
              </a:r>
              <a:r>
                <a:rPr lang="en-US" sz="1600" b="1" baseline="-25000" dirty="0" smtClean="0">
                  <a:latin typeface="Calibri" panose="020F0502020204030204" pitchFamily="34" charset="0"/>
                </a:rPr>
                <a:t>i,1</a:t>
              </a:r>
              <a:endParaRPr lang="en-US" sz="1600" b="1" dirty="0">
                <a:latin typeface="Calibri" panose="020F0502020204030204" pitchFamily="34" charset="0"/>
              </a:endParaRPr>
            </a:p>
          </p:txBody>
        </p:sp>
        <p:sp>
          <p:nvSpPr>
            <p:cNvPr id="792" name="TextBox 791"/>
            <p:cNvSpPr txBox="1"/>
            <p:nvPr/>
          </p:nvSpPr>
          <p:spPr>
            <a:xfrm>
              <a:off x="6477000" y="5154259"/>
              <a:ext cx="1066800" cy="338554"/>
            </a:xfrm>
            <a:prstGeom prst="rect">
              <a:avLst/>
            </a:prstGeom>
            <a:noFill/>
          </p:spPr>
          <p:txBody>
            <a:bodyPr wrap="square" rtlCol="0">
              <a:spAutoFit/>
            </a:bodyPr>
            <a:lstStyle/>
            <a:p>
              <a:r>
                <a:rPr lang="en-US" sz="1600" b="1" dirty="0" smtClean="0">
                  <a:latin typeface="Calibri" panose="020F0502020204030204" pitchFamily="34" charset="0"/>
                </a:rPr>
                <a:t>I</a:t>
              </a:r>
              <a:r>
                <a:rPr lang="en-US" sz="1600" b="1" baseline="-25000" dirty="0" smtClean="0">
                  <a:latin typeface="Calibri" panose="020F0502020204030204" pitchFamily="34" charset="0"/>
                </a:rPr>
                <a:t>2</a:t>
              </a:r>
              <a:r>
                <a:rPr lang="en-US" sz="1600" b="1" dirty="0" smtClean="0">
                  <a:latin typeface="Calibri" panose="020F0502020204030204" pitchFamily="34" charset="0"/>
                </a:rPr>
                <a:t>=</a:t>
              </a:r>
              <a:r>
                <a:rPr lang="el-GR" sz="1600" b="1" dirty="0" smtClean="0">
                  <a:latin typeface="Calibri" panose="020F0502020204030204" pitchFamily="34" charset="0"/>
                </a:rPr>
                <a:t>Σ</a:t>
              </a:r>
              <a:r>
                <a:rPr lang="en-US" sz="1600" b="1" dirty="0" smtClean="0">
                  <a:latin typeface="Calibri" panose="020F0502020204030204" pitchFamily="34" charset="0"/>
                </a:rPr>
                <a:t>V</a:t>
              </a:r>
              <a:r>
                <a:rPr lang="en-US" sz="1600" b="1" baseline="-25000" dirty="0" smtClean="0">
                  <a:latin typeface="Calibri" panose="020F0502020204030204" pitchFamily="34" charset="0"/>
                </a:rPr>
                <a:t>i,2</a:t>
              </a:r>
              <a:r>
                <a:rPr lang="en-US" sz="1600" b="1" dirty="0" smtClean="0">
                  <a:latin typeface="Calibri" panose="020F0502020204030204" pitchFamily="34" charset="0"/>
                </a:rPr>
                <a:t>G</a:t>
              </a:r>
              <a:r>
                <a:rPr lang="en-US" sz="1600" b="1" baseline="-25000" dirty="0" smtClean="0">
                  <a:latin typeface="Calibri" panose="020F0502020204030204" pitchFamily="34" charset="0"/>
                </a:rPr>
                <a:t>i,2</a:t>
              </a:r>
              <a:endParaRPr lang="en-US" sz="1600" b="1" dirty="0">
                <a:latin typeface="Calibri" panose="020F0502020204030204" pitchFamily="34" charset="0"/>
              </a:endParaRPr>
            </a:p>
          </p:txBody>
        </p:sp>
        <p:sp>
          <p:nvSpPr>
            <p:cNvPr id="793" name="TextBox 792"/>
            <p:cNvSpPr txBox="1"/>
            <p:nvPr/>
          </p:nvSpPr>
          <p:spPr>
            <a:xfrm>
              <a:off x="7543800" y="5154259"/>
              <a:ext cx="1066800" cy="338554"/>
            </a:xfrm>
            <a:prstGeom prst="rect">
              <a:avLst/>
            </a:prstGeom>
            <a:noFill/>
          </p:spPr>
          <p:txBody>
            <a:bodyPr wrap="square" rtlCol="0">
              <a:spAutoFit/>
            </a:bodyPr>
            <a:lstStyle/>
            <a:p>
              <a:r>
                <a:rPr lang="en-US" sz="1600" b="1" dirty="0" smtClean="0">
                  <a:latin typeface="Calibri" panose="020F0502020204030204" pitchFamily="34" charset="0"/>
                </a:rPr>
                <a:t>I</a:t>
              </a:r>
              <a:r>
                <a:rPr lang="en-US" sz="1600" b="1" baseline="-25000" dirty="0" smtClean="0">
                  <a:latin typeface="Calibri" panose="020F0502020204030204" pitchFamily="34" charset="0"/>
                </a:rPr>
                <a:t>3</a:t>
              </a:r>
              <a:r>
                <a:rPr lang="en-US" sz="1600" b="1" dirty="0" smtClean="0">
                  <a:latin typeface="Calibri" panose="020F0502020204030204" pitchFamily="34" charset="0"/>
                </a:rPr>
                <a:t>=</a:t>
              </a:r>
              <a:r>
                <a:rPr lang="el-GR" sz="1600" b="1" dirty="0" smtClean="0">
                  <a:latin typeface="Calibri" panose="020F0502020204030204" pitchFamily="34" charset="0"/>
                </a:rPr>
                <a:t>Σ</a:t>
              </a:r>
              <a:r>
                <a:rPr lang="en-US" sz="1600" b="1" dirty="0" smtClean="0">
                  <a:latin typeface="Calibri" panose="020F0502020204030204" pitchFamily="34" charset="0"/>
                </a:rPr>
                <a:t>V</a:t>
              </a:r>
              <a:r>
                <a:rPr lang="en-US" sz="1600" b="1" baseline="-25000" dirty="0" smtClean="0">
                  <a:latin typeface="Calibri" panose="020F0502020204030204" pitchFamily="34" charset="0"/>
                </a:rPr>
                <a:t>i,3</a:t>
              </a:r>
              <a:r>
                <a:rPr lang="en-US" sz="1600" b="1" dirty="0" smtClean="0">
                  <a:latin typeface="Calibri" panose="020F0502020204030204" pitchFamily="34" charset="0"/>
                </a:rPr>
                <a:t>G</a:t>
              </a:r>
              <a:r>
                <a:rPr lang="en-US" sz="1600" b="1" baseline="-25000" dirty="0" smtClean="0">
                  <a:latin typeface="Calibri" panose="020F0502020204030204" pitchFamily="34" charset="0"/>
                </a:rPr>
                <a:t>i,3</a:t>
              </a:r>
              <a:endParaRPr lang="en-US" sz="1600" b="1" dirty="0">
                <a:latin typeface="Calibri" panose="020F0502020204030204" pitchFamily="34" charset="0"/>
              </a:endParaRPr>
            </a:p>
          </p:txBody>
        </p:sp>
        <p:sp>
          <p:nvSpPr>
            <p:cNvPr id="794" name="Rectangle 793"/>
            <p:cNvSpPr/>
            <p:nvPr/>
          </p:nvSpPr>
          <p:spPr>
            <a:xfrm>
              <a:off x="5487653" y="5101030"/>
              <a:ext cx="3046747" cy="446163"/>
            </a:xfrm>
            <a:prstGeom prst="rect">
              <a:avLst/>
            </a:prstGeom>
            <a:noFill/>
            <a:ln w="19050">
              <a:solidFill>
                <a:schemeClr val="accent5">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p>
          </p:txBody>
        </p:sp>
        <p:sp>
          <p:nvSpPr>
            <p:cNvPr id="795" name="Rectangle 794"/>
            <p:cNvSpPr/>
            <p:nvPr/>
          </p:nvSpPr>
          <p:spPr>
            <a:xfrm>
              <a:off x="5679795" y="3030085"/>
              <a:ext cx="2808425" cy="1967178"/>
            </a:xfrm>
            <a:prstGeom prst="rect">
              <a:avLst/>
            </a:prstGeom>
            <a:noFill/>
            <a:ln w="19050">
              <a:solidFill>
                <a:schemeClr val="accent5">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a:p>
          </p:txBody>
        </p:sp>
        <p:sp>
          <p:nvSpPr>
            <p:cNvPr id="796" name="Rectangle 795"/>
            <p:cNvSpPr/>
            <p:nvPr/>
          </p:nvSpPr>
          <p:spPr>
            <a:xfrm>
              <a:off x="6643665" y="2717278"/>
              <a:ext cx="370614" cy="338554"/>
            </a:xfrm>
            <a:prstGeom prst="rect">
              <a:avLst/>
            </a:prstGeom>
          </p:spPr>
          <p:txBody>
            <a:bodyPr wrap="none">
              <a:spAutoFit/>
            </a:bodyPr>
            <a:lstStyle/>
            <a:p>
              <a:r>
                <a:rPr lang="en-US" sz="1600" b="1" dirty="0">
                  <a:latin typeface="Calibri" panose="020F0502020204030204" pitchFamily="34" charset="0"/>
                </a:rPr>
                <a:t>W</a:t>
              </a:r>
              <a:endParaRPr lang="en-US" sz="1600" dirty="0"/>
            </a:p>
          </p:txBody>
        </p:sp>
        <p:sp>
          <p:nvSpPr>
            <p:cNvPr id="797" name="Rectangle 796"/>
            <p:cNvSpPr/>
            <p:nvPr/>
          </p:nvSpPr>
          <p:spPr>
            <a:xfrm>
              <a:off x="4965923" y="2717278"/>
              <a:ext cx="306494" cy="338554"/>
            </a:xfrm>
            <a:prstGeom prst="rect">
              <a:avLst/>
            </a:prstGeom>
          </p:spPr>
          <p:txBody>
            <a:bodyPr wrap="none">
              <a:spAutoFit/>
            </a:bodyPr>
            <a:lstStyle/>
            <a:p>
              <a:r>
                <a:rPr lang="en-US" sz="1600" b="1" dirty="0" smtClean="0">
                  <a:latin typeface="Calibri" panose="020F0502020204030204" pitchFamily="34" charset="0"/>
                </a:rPr>
                <a:t>V</a:t>
              </a:r>
              <a:endParaRPr lang="en-US" sz="1600" dirty="0"/>
            </a:p>
          </p:txBody>
        </p:sp>
        <p:sp>
          <p:nvSpPr>
            <p:cNvPr id="798" name="Rectangle 797"/>
            <p:cNvSpPr/>
            <p:nvPr/>
          </p:nvSpPr>
          <p:spPr>
            <a:xfrm>
              <a:off x="5080904" y="5128795"/>
              <a:ext cx="239168" cy="338554"/>
            </a:xfrm>
            <a:prstGeom prst="rect">
              <a:avLst/>
            </a:prstGeom>
          </p:spPr>
          <p:txBody>
            <a:bodyPr wrap="none">
              <a:spAutoFit/>
            </a:bodyPr>
            <a:lstStyle/>
            <a:p>
              <a:r>
                <a:rPr lang="en-US" sz="1600" b="1" dirty="0" smtClean="0">
                  <a:latin typeface="Calibri" panose="020F0502020204030204" pitchFamily="34" charset="0"/>
                </a:rPr>
                <a:t>I</a:t>
              </a:r>
              <a:endParaRPr lang="en-US" sz="1600" dirty="0"/>
            </a:p>
          </p:txBody>
        </p:sp>
      </p:grpSp>
      <p:sp>
        <p:nvSpPr>
          <p:cNvPr id="880" name="Rectangle 879"/>
          <p:cNvSpPr/>
          <p:nvPr/>
        </p:nvSpPr>
        <p:spPr>
          <a:xfrm>
            <a:off x="6926675" y="6215675"/>
            <a:ext cx="1992853" cy="276999"/>
          </a:xfrm>
          <a:prstGeom prst="rect">
            <a:avLst/>
          </a:prstGeom>
        </p:spPr>
        <p:txBody>
          <a:bodyPr wrap="none">
            <a:spAutoFit/>
          </a:bodyPr>
          <a:lstStyle/>
          <a:p>
            <a:r>
              <a:rPr lang="en-US" sz="1200" i="1" dirty="0" smtClean="0"/>
              <a:t>Agarwal </a:t>
            </a:r>
            <a:r>
              <a:rPr lang="en-US" sz="1200" i="1" dirty="0"/>
              <a:t>et al, </a:t>
            </a:r>
            <a:r>
              <a:rPr lang="en-US" sz="1200" i="1" dirty="0" smtClean="0"/>
              <a:t>IJCNN 2016</a:t>
            </a:r>
            <a:endParaRPr lang="en-US" sz="1200" i="1" dirty="0"/>
          </a:p>
        </p:txBody>
      </p:sp>
      <p:pic>
        <p:nvPicPr>
          <p:cNvPr id="881" name="Picture 8" descr="SNL_color_stac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323580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3"/>
                                        </p:tgtEl>
                                        <p:attrNameLst>
                                          <p:attrName>style.visibility</p:attrName>
                                        </p:attrNameLst>
                                      </p:cBhvr>
                                      <p:to>
                                        <p:strVal val="visible"/>
                                      </p:to>
                                    </p:set>
                                    <p:animEffect transition="in" filter="fade">
                                      <p:cBhvr>
                                        <p:cTn id="2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800" y="6559550"/>
            <a:ext cx="609600" cy="374650"/>
          </a:xfrm>
        </p:spPr>
        <p:txBody>
          <a:bodyPr/>
          <a:lstStyle/>
          <a:p>
            <a:fld id="{A5E55A7B-7854-E145-92D9-B491DF4BAE2D}" type="slidenum">
              <a:rPr lang="en-US" smtClean="0">
                <a:solidFill>
                  <a:prstClr val="black"/>
                </a:solidFill>
              </a:rPr>
              <a:pPr/>
              <a:t>48</a:t>
            </a:fld>
            <a:endParaRPr lang="en-US" dirty="0">
              <a:solidFill>
                <a:prstClr val="black"/>
              </a:solidFill>
            </a:endParaRPr>
          </a:p>
        </p:txBody>
      </p:sp>
      <p:sp>
        <p:nvSpPr>
          <p:cNvPr id="6" name="Content Placeholder 5"/>
          <p:cNvSpPr txBox="1">
            <a:spLocks/>
          </p:cNvSpPr>
          <p:nvPr/>
        </p:nvSpPr>
        <p:spPr>
          <a:xfrm>
            <a:off x="6304285" y="1268666"/>
            <a:ext cx="2534915" cy="1931734"/>
          </a:xfrm>
          <a:prstGeom prst="rect">
            <a:avLst/>
          </a:prstGeom>
        </p:spPr>
        <p:txBody>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Font typeface="Wingdings" pitchFamily="-111" charset="2"/>
              <a:buNone/>
            </a:pPr>
            <a:r>
              <a:rPr lang="en-US" sz="1600" kern="0" dirty="0" smtClean="0">
                <a:latin typeface="Arial" panose="020B0604020202020204" pitchFamily="34" charset="0"/>
                <a:cs typeface="Arial" panose="020B0604020202020204" pitchFamily="34" charset="0"/>
              </a:rPr>
              <a:t>High training accuracy requires:</a:t>
            </a:r>
          </a:p>
          <a:p>
            <a:r>
              <a:rPr lang="en-US" sz="1600" kern="0" dirty="0" smtClean="0">
                <a:latin typeface="Arial" panose="020B0604020202020204" pitchFamily="34" charset="0"/>
                <a:cs typeface="Arial" panose="020B0604020202020204" pitchFamily="34" charset="0"/>
              </a:rPr>
              <a:t>Low Write Variability</a:t>
            </a:r>
          </a:p>
          <a:p>
            <a:r>
              <a:rPr lang="en-US" sz="1600" kern="0" dirty="0" smtClean="0">
                <a:latin typeface="Arial" panose="020B0604020202020204" pitchFamily="34" charset="0"/>
                <a:cs typeface="Arial" panose="020B0604020202020204" pitchFamily="34" charset="0"/>
              </a:rPr>
              <a:t>Low Write Nonlinearity </a:t>
            </a:r>
          </a:p>
          <a:p>
            <a:r>
              <a:rPr lang="en-US" sz="1600" kern="0" dirty="0" smtClean="0">
                <a:latin typeface="Arial" panose="020B0604020202020204" pitchFamily="34" charset="0"/>
                <a:cs typeface="Arial" panose="020B0604020202020204" pitchFamily="34" charset="0"/>
              </a:rPr>
              <a:t>Low Asymmetry</a:t>
            </a:r>
          </a:p>
          <a:p>
            <a:r>
              <a:rPr lang="en-US" sz="1600" kern="0" dirty="0" smtClean="0">
                <a:latin typeface="Arial" panose="020B0604020202020204" pitchFamily="34" charset="0"/>
                <a:cs typeface="Arial" panose="020B0604020202020204" pitchFamily="34" charset="0"/>
              </a:rPr>
              <a:t>Low Read Noise</a:t>
            </a:r>
          </a:p>
          <a:p>
            <a:endParaRPr lang="en-US" sz="1600" kern="0" dirty="0" smtClean="0">
              <a:latin typeface="Arial" panose="020B0604020202020204" pitchFamily="34" charset="0"/>
              <a:cs typeface="Arial" panose="020B0604020202020204" pitchFamily="34" charset="0"/>
            </a:endParaRPr>
          </a:p>
          <a:p>
            <a:pPr marL="0" indent="0">
              <a:buFont typeface="Wingdings" pitchFamily="-111" charset="2"/>
              <a:buNone/>
            </a:pPr>
            <a:endParaRPr lang="en-US" sz="1600" kern="0" dirty="0" smtClean="0">
              <a:latin typeface="Arial" panose="020B0604020202020204" pitchFamily="34" charset="0"/>
              <a:cs typeface="Arial" panose="020B0604020202020204" pitchFamily="34" charset="0"/>
            </a:endParaRPr>
          </a:p>
        </p:txBody>
      </p:sp>
      <p:grpSp>
        <p:nvGrpSpPr>
          <p:cNvPr id="8" name="Group 7"/>
          <p:cNvGrpSpPr/>
          <p:nvPr/>
        </p:nvGrpSpPr>
        <p:grpSpPr>
          <a:xfrm>
            <a:off x="76200" y="1066800"/>
            <a:ext cx="6127994" cy="2482284"/>
            <a:chOff x="304800" y="2590800"/>
            <a:chExt cx="6127994" cy="2482284"/>
          </a:xfrm>
        </p:grpSpPr>
        <p:pic>
          <p:nvPicPr>
            <p:cNvPr id="5" name="Picture 4"/>
            <p:cNvPicPr>
              <a:picLocks noChangeAspect="1"/>
            </p:cNvPicPr>
            <p:nvPr/>
          </p:nvPicPr>
          <p:blipFill>
            <a:blip r:embed="rId2"/>
            <a:stretch>
              <a:fillRect/>
            </a:stretch>
          </p:blipFill>
          <p:spPr>
            <a:xfrm>
              <a:off x="304800" y="2590800"/>
              <a:ext cx="6127994" cy="2482284"/>
            </a:xfrm>
            <a:prstGeom prst="rect">
              <a:avLst/>
            </a:prstGeom>
          </p:spPr>
        </p:pic>
        <p:sp>
          <p:nvSpPr>
            <p:cNvPr id="7" name="Rectangle 6"/>
            <p:cNvSpPr/>
            <p:nvPr/>
          </p:nvSpPr>
          <p:spPr>
            <a:xfrm>
              <a:off x="4648200" y="2895600"/>
              <a:ext cx="1284326" cy="307777"/>
            </a:xfrm>
            <a:prstGeom prst="rect">
              <a:avLst/>
            </a:prstGeom>
          </p:spPr>
          <p:txBody>
            <a:bodyPr wrap="none">
              <a:spAutoFit/>
            </a:bodyPr>
            <a:lstStyle/>
            <a:p>
              <a:r>
                <a:rPr lang="en-US" sz="1400" dirty="0" smtClean="0"/>
                <a:t>= Nonlinearity</a:t>
              </a:r>
              <a:endParaRPr lang="en-US" sz="1400" dirty="0"/>
            </a:p>
          </p:txBody>
        </p:sp>
      </p:grpSp>
      <p:sp>
        <p:nvSpPr>
          <p:cNvPr id="9" name="Title 1"/>
          <p:cNvSpPr txBox="1">
            <a:spLocks/>
          </p:cNvSpPr>
          <p:nvPr/>
        </p:nvSpPr>
        <p:spPr bwMode="auto">
          <a:xfrm>
            <a:off x="210910" y="76200"/>
            <a:ext cx="86936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Resistive memory device characteristics </a:t>
            </a:r>
          </a:p>
          <a:p>
            <a:r>
              <a:rPr lang="en-US" sz="2800" kern="0" dirty="0" smtClean="0">
                <a:solidFill>
                  <a:schemeClr val="tx1"/>
                </a:solidFill>
                <a:latin typeface="Arial" panose="020B0604020202020204" pitchFamily="34" charset="0"/>
                <a:cs typeface="Arial" panose="020B0604020202020204" pitchFamily="34" charset="0"/>
              </a:rPr>
              <a:t>are non-ideal</a:t>
            </a:r>
            <a:endParaRPr lang="en-US" sz="2800" kern="0" dirty="0">
              <a:solidFill>
                <a:schemeClr val="tx1"/>
              </a:solidFill>
              <a:latin typeface="Arial" panose="020B0604020202020204" pitchFamily="34" charset="0"/>
              <a:cs typeface="Arial" panose="020B0604020202020204" pitchFamily="34" charset="0"/>
            </a:endParaRPr>
          </a:p>
        </p:txBody>
      </p:sp>
      <p:grpSp>
        <p:nvGrpSpPr>
          <p:cNvPr id="14" name="Group 13"/>
          <p:cNvGrpSpPr>
            <a:grpSpLocks noChangeAspect="1"/>
          </p:cNvGrpSpPr>
          <p:nvPr/>
        </p:nvGrpSpPr>
        <p:grpSpPr>
          <a:xfrm>
            <a:off x="15388" y="3648451"/>
            <a:ext cx="3445634" cy="2594926"/>
            <a:chOff x="516849" y="432080"/>
            <a:chExt cx="2394626" cy="1803403"/>
          </a:xfrm>
        </p:grpSpPr>
        <p:pic>
          <p:nvPicPr>
            <p:cNvPr id="15" name="Picture 3" descr="Z:\neuro inspired computing\My Papers\IJCNN 2016\figures\classification_readnoise_vs_accurac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69" b="6500"/>
            <a:stretch/>
          </p:blipFill>
          <p:spPr bwMode="auto">
            <a:xfrm>
              <a:off x="689610" y="533401"/>
              <a:ext cx="2221865" cy="15392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19276" y="1266650"/>
              <a:ext cx="990600" cy="192507"/>
            </a:xfrm>
            <a:prstGeom prst="rect">
              <a:avLst/>
            </a:prstGeom>
            <a:noFill/>
          </p:spPr>
          <p:txBody>
            <a:bodyPr wrap="square" rtlCol="0">
              <a:spAutoFit/>
            </a:bodyPr>
            <a:lstStyle/>
            <a:p>
              <a:pPr algn="ctr"/>
              <a:r>
                <a:rPr lang="en-US" sz="1200" dirty="0" smtClean="0">
                  <a:solidFill>
                    <a:srgbClr val="008000"/>
                  </a:solidFill>
                  <a:latin typeface="Arial" panose="020B0604020202020204" pitchFamily="34" charset="0"/>
                  <a:cs typeface="Arial" panose="020B0604020202020204" pitchFamily="34" charset="0"/>
                </a:rPr>
                <a:t>File Types</a:t>
              </a:r>
            </a:p>
          </p:txBody>
        </p:sp>
        <p:sp>
          <p:nvSpPr>
            <p:cNvPr id="17" name="TextBox 16"/>
            <p:cNvSpPr txBox="1"/>
            <p:nvPr/>
          </p:nvSpPr>
          <p:spPr>
            <a:xfrm>
              <a:off x="731520" y="1244600"/>
              <a:ext cx="990600" cy="192507"/>
            </a:xfrm>
            <a:prstGeom prst="rect">
              <a:avLst/>
            </a:prstGeom>
            <a:noFill/>
          </p:spPr>
          <p:txBody>
            <a:bodyPr wrap="square" rtlCol="0">
              <a:spAutoFit/>
            </a:bodyPr>
            <a:lstStyle/>
            <a:p>
              <a:pPr algn="ctr"/>
              <a:r>
                <a:rPr lang="en-US" sz="1200" dirty="0" smtClean="0">
                  <a:solidFill>
                    <a:srgbClr val="FF0000"/>
                  </a:solidFill>
                  <a:latin typeface="Arial" panose="020B0604020202020204" pitchFamily="34" charset="0"/>
                  <a:cs typeface="Arial" panose="020B0604020202020204" pitchFamily="34" charset="0"/>
                </a:rPr>
                <a:t>Small Images</a:t>
              </a:r>
            </a:p>
          </p:txBody>
        </p:sp>
        <p:sp>
          <p:nvSpPr>
            <p:cNvPr id="18" name="TextBox 17"/>
            <p:cNvSpPr txBox="1"/>
            <p:nvPr/>
          </p:nvSpPr>
          <p:spPr>
            <a:xfrm>
              <a:off x="721360" y="704185"/>
              <a:ext cx="990600" cy="192507"/>
            </a:xfrm>
            <a:prstGeom prst="rect">
              <a:avLst/>
            </a:prstGeom>
            <a:noFill/>
          </p:spPr>
          <p:txBody>
            <a:bodyPr wrap="square" rtlCol="0">
              <a:spAutoFit/>
            </a:bodyPr>
            <a:lstStyle/>
            <a:p>
              <a:pPr algn="ctr"/>
              <a:r>
                <a:rPr lang="en-US" sz="1200" dirty="0" smtClean="0">
                  <a:solidFill>
                    <a:srgbClr val="0070C0"/>
                  </a:solidFill>
                  <a:latin typeface="Arial" panose="020B0604020202020204" pitchFamily="34" charset="0"/>
                  <a:cs typeface="Arial" panose="020B0604020202020204" pitchFamily="34" charset="0"/>
                </a:rPr>
                <a:t>Large Images</a:t>
              </a:r>
            </a:p>
          </p:txBody>
        </p:sp>
        <p:cxnSp>
          <p:nvCxnSpPr>
            <p:cNvPr id="19" name="Straight Connector 18"/>
            <p:cNvCxnSpPr/>
            <p:nvPr/>
          </p:nvCxnSpPr>
          <p:spPr>
            <a:xfrm>
              <a:off x="1729367" y="1031542"/>
              <a:ext cx="27432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29367" y="847725"/>
              <a:ext cx="274320"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0853" y="945522"/>
              <a:ext cx="381000" cy="1779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RTN</a:t>
              </a:r>
            </a:p>
          </p:txBody>
        </p:sp>
        <p:sp>
          <p:nvSpPr>
            <p:cNvPr id="22" name="TextBox 21"/>
            <p:cNvSpPr txBox="1"/>
            <p:nvPr/>
          </p:nvSpPr>
          <p:spPr>
            <a:xfrm>
              <a:off x="1980853" y="770114"/>
              <a:ext cx="718794" cy="21389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Gaussian</a:t>
              </a:r>
            </a:p>
          </p:txBody>
        </p:sp>
        <p:sp>
          <p:nvSpPr>
            <p:cNvPr id="23" name="TextBox 22"/>
            <p:cNvSpPr txBox="1"/>
            <p:nvPr/>
          </p:nvSpPr>
          <p:spPr>
            <a:xfrm>
              <a:off x="562424" y="432080"/>
              <a:ext cx="2349051" cy="235286"/>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Read Noise</a:t>
              </a:r>
            </a:p>
          </p:txBody>
        </p:sp>
        <p:sp>
          <p:nvSpPr>
            <p:cNvPr id="24" name="TextBox 23"/>
            <p:cNvSpPr txBox="1"/>
            <p:nvPr/>
          </p:nvSpPr>
          <p:spPr>
            <a:xfrm>
              <a:off x="730550" y="2021586"/>
              <a:ext cx="2022054" cy="21389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Normalized Sigma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RN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Box 24"/>
            <p:cNvSpPr txBox="1"/>
            <p:nvPr/>
          </p:nvSpPr>
          <p:spPr>
            <a:xfrm rot="16200000">
              <a:off x="8483" y="1186544"/>
              <a:ext cx="1230630" cy="21389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Accuracy (%)</a:t>
              </a:r>
              <a:endPar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31" name="Group 30"/>
          <p:cNvGrpSpPr/>
          <p:nvPr/>
        </p:nvGrpSpPr>
        <p:grpSpPr>
          <a:xfrm>
            <a:off x="3048000" y="3516858"/>
            <a:ext cx="3032128" cy="2883942"/>
            <a:chOff x="3673472" y="3686279"/>
            <a:chExt cx="3032128" cy="2883942"/>
          </a:xfrm>
        </p:grpSpPr>
        <p:grpSp>
          <p:nvGrpSpPr>
            <p:cNvPr id="29" name="Group 28"/>
            <p:cNvGrpSpPr/>
            <p:nvPr/>
          </p:nvGrpSpPr>
          <p:grpSpPr>
            <a:xfrm>
              <a:off x="3673472" y="3686279"/>
              <a:ext cx="3032128" cy="2883942"/>
              <a:chOff x="3673472" y="3686279"/>
              <a:chExt cx="3032128" cy="2883942"/>
            </a:xfrm>
          </p:grpSpPr>
          <p:grpSp>
            <p:nvGrpSpPr>
              <p:cNvPr id="27" name="Group 26"/>
              <p:cNvGrpSpPr/>
              <p:nvPr/>
            </p:nvGrpSpPr>
            <p:grpSpPr>
              <a:xfrm>
                <a:off x="3673472" y="3866661"/>
                <a:ext cx="3032128" cy="2703560"/>
                <a:chOff x="3673472" y="3866661"/>
                <a:chExt cx="3032128" cy="2703560"/>
              </a:xfrm>
            </p:grpSpPr>
            <p:grpSp>
              <p:nvGrpSpPr>
                <p:cNvPr id="13" name="Group 12"/>
                <p:cNvGrpSpPr/>
                <p:nvPr/>
              </p:nvGrpSpPr>
              <p:grpSpPr>
                <a:xfrm>
                  <a:off x="3673472" y="3866661"/>
                  <a:ext cx="3032128" cy="2703560"/>
                  <a:chOff x="76200" y="3870817"/>
                  <a:chExt cx="3032128" cy="2703560"/>
                </a:xfrm>
              </p:grpSpPr>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24" t="50779" r="22346" b="-2635"/>
                  <a:stretch/>
                </p:blipFill>
                <p:spPr bwMode="auto">
                  <a:xfrm>
                    <a:off x="76200" y="3870817"/>
                    <a:ext cx="3032127" cy="270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764361" y="4682636"/>
                    <a:ext cx="1920240" cy="1965"/>
                  </a:xfrm>
                  <a:prstGeom prst="line">
                    <a:avLst/>
                  </a:prstGeom>
                  <a:ln>
                    <a:prstDash val="sysDash"/>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1509071" y="4392557"/>
                    <a:ext cx="1599257" cy="307777"/>
                  </a:xfrm>
                  <a:prstGeom prst="rect">
                    <a:avLst/>
                  </a:prstGeom>
                  <a:noFill/>
                </p:spPr>
                <p:txBody>
                  <a:bodyPr wrap="square" rtlCol="0">
                    <a:spAutoFit/>
                  </a:bodyPr>
                  <a:lstStyle/>
                  <a:p>
                    <a:r>
                      <a:rPr lang="el-GR" sz="1400" dirty="0" smtClean="0"/>
                      <a:t>σ</a:t>
                    </a:r>
                    <a:r>
                      <a:rPr lang="en-US" sz="1400" baseline="-25000" dirty="0" smtClean="0"/>
                      <a:t>WN</a:t>
                    </a:r>
                    <a:r>
                      <a:rPr lang="en-US" sz="1400" dirty="0" smtClean="0"/>
                      <a:t>=0</a:t>
                    </a:r>
                    <a:endParaRPr lang="en-US" sz="1400" dirty="0"/>
                  </a:p>
                </p:txBody>
              </p:sp>
            </p:grpSp>
            <p:sp>
              <p:nvSpPr>
                <p:cNvPr id="26" name="Rectangle 25"/>
                <p:cNvSpPr/>
                <p:nvPr/>
              </p:nvSpPr>
              <p:spPr>
                <a:xfrm>
                  <a:off x="3673472" y="5942744"/>
                  <a:ext cx="288928" cy="381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4750257" y="3686279"/>
                <a:ext cx="1249228" cy="381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4339055" y="3711453"/>
              <a:ext cx="2019083"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Write Noise</a:t>
              </a:r>
            </a:p>
          </p:txBody>
        </p:sp>
      </p:grpSp>
      <p:grpSp>
        <p:nvGrpSpPr>
          <p:cNvPr id="40" name="Group 39"/>
          <p:cNvGrpSpPr/>
          <p:nvPr/>
        </p:nvGrpSpPr>
        <p:grpSpPr>
          <a:xfrm>
            <a:off x="5856515" y="3542032"/>
            <a:ext cx="3439885" cy="2536947"/>
            <a:chOff x="5856515" y="3711453"/>
            <a:chExt cx="3439885" cy="2536947"/>
          </a:xfrm>
        </p:grpSpPr>
        <p:grpSp>
          <p:nvGrpSpPr>
            <p:cNvPr id="32" name="Group 31"/>
            <p:cNvGrpSpPr>
              <a:grpSpLocks noChangeAspect="1"/>
            </p:cNvGrpSpPr>
            <p:nvPr/>
          </p:nvGrpSpPr>
          <p:grpSpPr>
            <a:xfrm>
              <a:off x="5856515" y="3825491"/>
              <a:ext cx="3439885" cy="2422909"/>
              <a:chOff x="533400" y="1600200"/>
              <a:chExt cx="2378075" cy="1675015"/>
            </a:xfrm>
          </p:grpSpPr>
          <p:grpSp>
            <p:nvGrpSpPr>
              <p:cNvPr id="33" name="Group 32"/>
              <p:cNvGrpSpPr/>
              <p:nvPr/>
            </p:nvGrpSpPr>
            <p:grpSpPr>
              <a:xfrm>
                <a:off x="533400" y="1600200"/>
                <a:ext cx="2378075" cy="1524000"/>
                <a:chOff x="533400" y="1600200"/>
                <a:chExt cx="2378075" cy="1524000"/>
              </a:xfrm>
            </p:grpSpPr>
            <p:pic>
              <p:nvPicPr>
                <p:cNvPr id="35" name="Picture 2" descr="Z:\neuro inspired computing\My Papers\IJCNN 2016\figures\asymmetric_nonlinearit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425"/>
                <a:stretch/>
              </p:blipFill>
              <p:spPr bwMode="auto">
                <a:xfrm>
                  <a:off x="533400" y="1600200"/>
                  <a:ext cx="2378075" cy="15240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914400" y="2590800"/>
                  <a:ext cx="990600" cy="166947"/>
                </a:xfrm>
                <a:prstGeom prst="rect">
                  <a:avLst/>
                </a:prstGeom>
                <a:noFill/>
              </p:spPr>
              <p:txBody>
                <a:bodyPr wrap="square" rtlCol="0">
                  <a:spAutoFit/>
                </a:bodyPr>
                <a:lstStyle/>
                <a:p>
                  <a:pPr algn="ctr"/>
                  <a:r>
                    <a:rPr lang="en-US" sz="1200" dirty="0" smtClean="0">
                      <a:solidFill>
                        <a:srgbClr val="008000"/>
                      </a:solidFill>
                      <a:latin typeface="Arial" panose="020B0604020202020204" pitchFamily="34" charset="0"/>
                      <a:cs typeface="Arial" panose="020B0604020202020204" pitchFamily="34" charset="0"/>
                    </a:rPr>
                    <a:t>File Types</a:t>
                  </a:r>
                </a:p>
              </p:txBody>
            </p:sp>
            <p:sp>
              <p:nvSpPr>
                <p:cNvPr id="37" name="TextBox 36"/>
                <p:cNvSpPr txBox="1"/>
                <p:nvPr/>
              </p:nvSpPr>
              <p:spPr>
                <a:xfrm>
                  <a:off x="1737360" y="2294225"/>
                  <a:ext cx="990600" cy="166947"/>
                </a:xfrm>
                <a:prstGeom prst="rect">
                  <a:avLst/>
                </a:prstGeom>
                <a:noFill/>
              </p:spPr>
              <p:txBody>
                <a:bodyPr wrap="square" rtlCol="0">
                  <a:spAutoFit/>
                </a:bodyPr>
                <a:lstStyle/>
                <a:p>
                  <a:pPr algn="ctr"/>
                  <a:r>
                    <a:rPr lang="en-US" sz="1200" dirty="0" smtClean="0">
                      <a:solidFill>
                        <a:srgbClr val="FF0000"/>
                      </a:solidFill>
                      <a:latin typeface="Arial" panose="020B0604020202020204" pitchFamily="34" charset="0"/>
                      <a:cs typeface="Arial" panose="020B0604020202020204" pitchFamily="34" charset="0"/>
                    </a:rPr>
                    <a:t>Small Images</a:t>
                  </a:r>
                </a:p>
              </p:txBody>
            </p:sp>
            <p:sp>
              <p:nvSpPr>
                <p:cNvPr id="38" name="TextBox 37"/>
                <p:cNvSpPr txBox="1"/>
                <p:nvPr/>
              </p:nvSpPr>
              <p:spPr>
                <a:xfrm rot="344170">
                  <a:off x="1869685" y="2501798"/>
                  <a:ext cx="990600" cy="166947"/>
                </a:xfrm>
                <a:prstGeom prst="rect">
                  <a:avLst/>
                </a:prstGeom>
                <a:noFill/>
              </p:spPr>
              <p:txBody>
                <a:bodyPr wrap="square" rtlCol="0">
                  <a:spAutoFit/>
                </a:bodyPr>
                <a:lstStyle/>
                <a:p>
                  <a:pPr algn="ctr"/>
                  <a:r>
                    <a:rPr lang="en-US" sz="1200" dirty="0" smtClean="0">
                      <a:solidFill>
                        <a:srgbClr val="0070C0"/>
                      </a:solidFill>
                      <a:latin typeface="Arial" panose="020B0604020202020204" pitchFamily="34" charset="0"/>
                      <a:cs typeface="Arial" panose="020B0604020202020204" pitchFamily="34" charset="0"/>
                    </a:rPr>
                    <a:t>Large Images</a:t>
                  </a:r>
                </a:p>
              </p:txBody>
            </p:sp>
          </p:grpSp>
          <p:sp>
            <p:nvSpPr>
              <p:cNvPr id="34" name="TextBox 33"/>
              <p:cNvSpPr txBox="1"/>
              <p:nvPr/>
            </p:nvSpPr>
            <p:spPr>
              <a:xfrm>
                <a:off x="911860" y="3071168"/>
                <a:ext cx="1760220" cy="204047"/>
              </a:xfrm>
              <a:prstGeom prst="rect">
                <a:avLst/>
              </a:prstGeom>
              <a:noFill/>
            </p:spPr>
            <p:txBody>
              <a:bodyPr wrap="square" rtlCol="0">
                <a:spAutoFit/>
              </a:bodyPr>
              <a:lstStyle/>
              <a:p>
                <a:pPr algn="ctr"/>
                <a:r>
                  <a:rPr lang="en-US" sz="1600" dirty="0" smtClean="0">
                    <a:latin typeface="Arial Unicode MS" panose="020B0604020202020204" pitchFamily="34" charset="-128"/>
                    <a:ea typeface="Arial Unicode MS" panose="020B0604020202020204" pitchFamily="34" charset="-128"/>
                    <a:cs typeface="Arial Unicode MS" panose="020B0604020202020204" pitchFamily="34" charset="-128"/>
                  </a:rPr>
                  <a:t>Nonlinearity (</a:t>
                </a:r>
                <a:r>
                  <a:rPr lang="el-GR" sz="16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6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39" name="TextBox 38"/>
            <p:cNvSpPr txBox="1"/>
            <p:nvPr/>
          </p:nvSpPr>
          <p:spPr>
            <a:xfrm>
              <a:off x="6678722" y="3711453"/>
              <a:ext cx="2019083"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Nonlinearity</a:t>
              </a:r>
            </a:p>
          </p:txBody>
        </p:sp>
      </p:grpSp>
      <p:sp>
        <p:nvSpPr>
          <p:cNvPr id="41" name="Rectangle 40"/>
          <p:cNvSpPr/>
          <p:nvPr/>
        </p:nvSpPr>
        <p:spPr>
          <a:xfrm>
            <a:off x="6926675" y="6215675"/>
            <a:ext cx="1992853" cy="276999"/>
          </a:xfrm>
          <a:prstGeom prst="rect">
            <a:avLst/>
          </a:prstGeom>
        </p:spPr>
        <p:txBody>
          <a:bodyPr wrap="none">
            <a:spAutoFit/>
          </a:bodyPr>
          <a:lstStyle/>
          <a:p>
            <a:r>
              <a:rPr lang="en-US" sz="1200" i="1" dirty="0" smtClean="0"/>
              <a:t>Agarwal </a:t>
            </a:r>
            <a:r>
              <a:rPr lang="en-US" sz="1200" i="1" dirty="0"/>
              <a:t>et al, </a:t>
            </a:r>
            <a:r>
              <a:rPr lang="en-US" sz="1200" i="1" dirty="0" smtClean="0"/>
              <a:t>IJCNN 2016</a:t>
            </a:r>
            <a:endParaRPr lang="en-US" sz="1200" i="1" dirty="0"/>
          </a:p>
        </p:txBody>
      </p:sp>
      <p:pic>
        <p:nvPicPr>
          <p:cNvPr id="42"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21761067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2400" y="108856"/>
            <a:ext cx="7848600" cy="838200"/>
          </a:xfrm>
          <a:prstGeom prst="rect">
            <a:avLst/>
          </a:prstGeom>
          <a:noFill/>
          <a:ln w="9525">
            <a:noFill/>
            <a:miter lim="800000"/>
            <a:headEnd/>
            <a:tailEnd/>
          </a:ln>
        </p:spPr>
        <p:txBody>
          <a:bodyPr lIns="135383" tIns="67691" rIns="135383" bIns="67691" anchor="ctr"/>
          <a:lstStyle/>
          <a:p>
            <a:pPr defTabSz="1354138"/>
            <a:r>
              <a:rPr lang="en-US" sz="2800" dirty="0" smtClean="0">
                <a:latin typeface="Arial" panose="020B0604020202020204" pitchFamily="34" charset="0"/>
                <a:cs typeface="Arial" panose="020B0604020202020204" pitchFamily="34" charset="0"/>
              </a:rPr>
              <a:t>Designing, modeling, and fabricating devices with improved neural algorithm characteristics</a:t>
            </a:r>
            <a:endParaRPr lang="en-US" sz="2800" b="0" dirty="0" smtClean="0">
              <a:latin typeface="Arial" panose="020B0604020202020204" pitchFamily="34" charset="0"/>
              <a:cs typeface="Arial" panose="020B0604020202020204" pitchFamily="34" charset="0"/>
            </a:endParaRPr>
          </a:p>
        </p:txBody>
      </p:sp>
      <p:sp>
        <p:nvSpPr>
          <p:cNvPr id="4" name="Rectangle 3"/>
          <p:cNvSpPr/>
          <p:nvPr/>
        </p:nvSpPr>
        <p:spPr>
          <a:xfrm>
            <a:off x="-533400" y="6019800"/>
            <a:ext cx="4953000" cy="276999"/>
          </a:xfrm>
          <a:prstGeom prst="rect">
            <a:avLst/>
          </a:prstGeom>
        </p:spPr>
        <p:txBody>
          <a:bodyPr wrap="square">
            <a:spAutoFit/>
          </a:bodyPr>
          <a:lstStyle/>
          <a:p>
            <a:pPr algn="r" defTabSz="457200"/>
            <a:r>
              <a:rPr lang="en-US" sz="1200" dirty="0" smtClean="0">
                <a:solidFill>
                  <a:prstClr val="black"/>
                </a:solidFill>
                <a:cs typeface="Arial" panose="020B0604020202020204" pitchFamily="34" charset="0"/>
              </a:rPr>
              <a:t>Mickel</a:t>
            </a:r>
            <a:r>
              <a:rPr lang="en-US" sz="1200" dirty="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Lohn, James</a:t>
            </a:r>
            <a:r>
              <a:rPr lang="en-US" sz="1200" dirty="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and Marinella, Adv Mater, 26, 4486, 2014</a:t>
            </a:r>
            <a:endParaRPr lang="en-US" sz="1200" dirty="0">
              <a:solidFill>
                <a:prstClr val="black"/>
              </a:solidFill>
              <a:cs typeface="Arial" panose="020B0604020202020204" pitchFamily="34" charset="0"/>
            </a:endParaRPr>
          </a:p>
        </p:txBody>
      </p:sp>
      <p:grpSp>
        <p:nvGrpSpPr>
          <p:cNvPr id="10" name="Group 9"/>
          <p:cNvGrpSpPr/>
          <p:nvPr/>
        </p:nvGrpSpPr>
        <p:grpSpPr>
          <a:xfrm>
            <a:off x="135734" y="1371600"/>
            <a:ext cx="4252237" cy="4572000"/>
            <a:chOff x="135734" y="1512120"/>
            <a:chExt cx="4252237" cy="4572000"/>
          </a:xfrm>
        </p:grpSpPr>
        <p:grpSp>
          <p:nvGrpSpPr>
            <p:cNvPr id="25" name="Group 24"/>
            <p:cNvGrpSpPr/>
            <p:nvPr/>
          </p:nvGrpSpPr>
          <p:grpSpPr>
            <a:xfrm>
              <a:off x="135734" y="5001187"/>
              <a:ext cx="4240172" cy="1082933"/>
              <a:chOff x="4751428" y="5047386"/>
              <a:chExt cx="4240172" cy="1082933"/>
            </a:xfrm>
          </p:grpSpPr>
          <mc:AlternateContent xmlns:mc="http://schemas.openxmlformats.org/markup-compatibility/2006" xmlns:a14="http://schemas.microsoft.com/office/drawing/2010/main">
            <mc:Choice Requires="a14">
              <p:sp>
                <p:nvSpPr>
                  <p:cNvPr id="15" name="TextBox 14"/>
                  <p:cNvSpPr txBox="1"/>
                  <p:nvPr/>
                </p:nvSpPr>
                <p:spPr>
                  <a:xfrm>
                    <a:off x="5105400" y="5402073"/>
                    <a:ext cx="3556358" cy="660630"/>
                  </a:xfrm>
                  <a:prstGeom prst="rect">
                    <a:avLst/>
                  </a:prstGeom>
                  <a:noFill/>
                  <a:ln w="25400">
                    <a:noFill/>
                  </a:ln>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sz="1600" i="1" smtClean="0">
                                  <a:solidFill>
                                    <a:prstClr val="black"/>
                                  </a:solidFill>
                                  <a:latin typeface="Cambria Math"/>
                                </a:rPr>
                              </m:ctrlPr>
                            </m:sSubPr>
                            <m:e>
                              <m:r>
                                <a:rPr lang="en-US" sz="1600" b="0" i="1" smtClean="0">
                                  <a:solidFill>
                                    <a:prstClr val="black"/>
                                  </a:solidFill>
                                  <a:latin typeface="Cambria Math"/>
                                </a:rPr>
                                <m:t>𝑇</m:t>
                              </m:r>
                            </m:e>
                            <m:sub>
                              <m:r>
                                <a:rPr lang="en-US" sz="1600" b="0" i="1" smtClean="0">
                                  <a:solidFill>
                                    <a:prstClr val="black"/>
                                  </a:solidFill>
                                  <a:latin typeface="Cambria Math"/>
                                </a:rPr>
                                <m:t>𝑠</m:t>
                              </m:r>
                            </m:sub>
                          </m:sSub>
                          <m:r>
                            <a:rPr lang="en-US" sz="1600" b="0" i="1" smtClean="0">
                              <a:solidFill>
                                <a:prstClr val="black"/>
                              </a:solidFill>
                              <a:latin typeface="Cambria Math"/>
                              <a:ea typeface="Cambria Math"/>
                            </a:rPr>
                            <m:t>=</m:t>
                          </m:r>
                          <m:sSub>
                            <m:sSubPr>
                              <m:ctrlPr>
                                <a:rPr lang="en-US" sz="1600" i="1">
                                  <a:solidFill>
                                    <a:prstClr val="black"/>
                                  </a:solidFill>
                                  <a:latin typeface="Cambria Math"/>
                                </a:rPr>
                              </m:ctrlPr>
                            </m:sSubPr>
                            <m:e>
                              <m:r>
                                <a:rPr lang="en-US" sz="1600" i="1">
                                  <a:solidFill>
                                    <a:prstClr val="black"/>
                                  </a:solidFill>
                                  <a:latin typeface="Cambria Math"/>
                                </a:rPr>
                                <m:t>𝑇</m:t>
                              </m:r>
                            </m:e>
                            <m:sub>
                              <m:r>
                                <a:rPr lang="en-US" sz="1600" b="0" i="1" smtClean="0">
                                  <a:solidFill>
                                    <a:prstClr val="black"/>
                                  </a:solidFill>
                                  <a:latin typeface="Cambria Math"/>
                                </a:rPr>
                                <m:t>𝑅𝑇</m:t>
                              </m:r>
                            </m:sub>
                          </m:sSub>
                          <m:r>
                            <a:rPr lang="en-US" sz="1600" b="0" i="1" smtClean="0">
                              <a:solidFill>
                                <a:prstClr val="black"/>
                              </a:solidFill>
                              <a:latin typeface="Cambria Math"/>
                            </a:rPr>
                            <m:t>+</m:t>
                          </m:r>
                          <m:r>
                            <a:rPr lang="en-US" sz="1600" b="0" i="1" smtClean="0">
                              <a:solidFill>
                                <a:prstClr val="black"/>
                              </a:solidFill>
                              <a:latin typeface="Cambria Math"/>
                              <a:ea typeface="Cambria Math"/>
                            </a:rPr>
                            <m:t>𝜎</m:t>
                          </m:r>
                          <m:sSup>
                            <m:sSupPr>
                              <m:ctrlPr>
                                <a:rPr lang="en-US" sz="1600" b="0" i="1" smtClean="0">
                                  <a:solidFill>
                                    <a:prstClr val="black"/>
                                  </a:solidFill>
                                  <a:latin typeface="Cambria Math"/>
                                  <a:ea typeface="Cambria Math"/>
                                </a:rPr>
                              </m:ctrlPr>
                            </m:sSupPr>
                            <m:e>
                              <m:r>
                                <a:rPr lang="en-US" sz="1600" b="0" i="1" smtClean="0">
                                  <a:solidFill>
                                    <a:prstClr val="black"/>
                                  </a:solidFill>
                                  <a:latin typeface="Cambria Math"/>
                                  <a:ea typeface="Cambria Math"/>
                                </a:rPr>
                                <m:t>𝑉</m:t>
                              </m:r>
                            </m:e>
                            <m:sup>
                              <m:r>
                                <a:rPr lang="en-US" sz="1600" b="0" i="1" smtClean="0">
                                  <a:solidFill>
                                    <a:prstClr val="black"/>
                                  </a:solidFill>
                                  <a:latin typeface="Cambria Math"/>
                                  <a:ea typeface="Cambria Math"/>
                                </a:rPr>
                                <m:t>2</m:t>
                              </m:r>
                            </m:sup>
                          </m:sSup>
                          <m:f>
                            <m:fPr>
                              <m:ctrlPr>
                                <a:rPr lang="en-US" sz="1600" b="0" i="1" smtClean="0">
                                  <a:solidFill>
                                    <a:prstClr val="black"/>
                                  </a:solidFill>
                                  <a:latin typeface="Cambria Math"/>
                                  <a:ea typeface="Cambria Math"/>
                                </a:rPr>
                              </m:ctrlPr>
                            </m:fPr>
                            <m:num>
                              <m:sSub>
                                <m:sSubPr>
                                  <m:ctrlPr>
                                    <a:rPr lang="en-US" sz="1600" b="0" i="1" smtClean="0">
                                      <a:solidFill>
                                        <a:prstClr val="black"/>
                                      </a:solidFill>
                                      <a:latin typeface="Cambria Math"/>
                                      <a:ea typeface="Cambria Math"/>
                                    </a:rPr>
                                  </m:ctrlPr>
                                </m:sSubPr>
                                <m:e>
                                  <m:r>
                                    <a:rPr lang="en-US" sz="1600" b="0" i="1" smtClean="0">
                                      <a:solidFill>
                                        <a:prstClr val="black"/>
                                      </a:solidFill>
                                      <a:latin typeface="Cambria Math"/>
                                      <a:ea typeface="Cambria Math"/>
                                    </a:rPr>
                                    <m:t>𝑑</m:t>
                                  </m:r>
                                </m:e>
                                <m:sub>
                                  <m:r>
                                    <a:rPr lang="en-US" sz="1600" b="0" i="1" smtClean="0">
                                      <a:solidFill>
                                        <a:prstClr val="black"/>
                                      </a:solidFill>
                                      <a:latin typeface="Cambria Math"/>
                                      <a:ea typeface="Cambria Math"/>
                                    </a:rPr>
                                    <m:t>𝐸</m:t>
                                  </m:r>
                                </m:sub>
                              </m:sSub>
                            </m:num>
                            <m:den>
                              <m:sSub>
                                <m:sSubPr>
                                  <m:ctrlPr>
                                    <a:rPr lang="en-US" sz="1600" i="1">
                                      <a:solidFill>
                                        <a:prstClr val="black"/>
                                      </a:solidFill>
                                      <a:latin typeface="Cambria Math"/>
                                      <a:ea typeface="Cambria Math"/>
                                    </a:rPr>
                                  </m:ctrlPr>
                                </m:sSubPr>
                                <m:e>
                                  <m:r>
                                    <a:rPr lang="en-US" sz="1600" b="0" i="1" smtClean="0">
                                      <a:solidFill>
                                        <a:prstClr val="black"/>
                                      </a:solidFill>
                                      <a:latin typeface="Cambria Math"/>
                                      <a:ea typeface="Cambria Math"/>
                                    </a:rPr>
                                    <m:t>2</m:t>
                                  </m:r>
                                  <m:r>
                                    <a:rPr lang="en-US" sz="1600" b="0" i="1" smtClean="0">
                                      <a:solidFill>
                                        <a:prstClr val="black"/>
                                      </a:solidFill>
                                      <a:latin typeface="Cambria Math"/>
                                      <a:ea typeface="Cambria Math"/>
                                    </a:rPr>
                                    <m:t>𝑘</m:t>
                                  </m:r>
                                </m:e>
                                <m:sub>
                                  <m:r>
                                    <a:rPr lang="en-US" sz="1600" i="1">
                                      <a:solidFill>
                                        <a:prstClr val="black"/>
                                      </a:solidFill>
                                      <a:latin typeface="Cambria Math"/>
                                      <a:ea typeface="Cambria Math"/>
                                    </a:rPr>
                                    <m:t>𝐸</m:t>
                                  </m:r>
                                </m:sub>
                              </m:sSub>
                              <m:sSub>
                                <m:sSubPr>
                                  <m:ctrlPr>
                                    <a:rPr lang="en-US" sz="1600" i="1">
                                      <a:solidFill>
                                        <a:prstClr val="black"/>
                                      </a:solidFill>
                                      <a:latin typeface="Cambria Math"/>
                                      <a:ea typeface="Cambria Math"/>
                                    </a:rPr>
                                  </m:ctrlPr>
                                </m:sSubPr>
                                <m:e>
                                  <m:r>
                                    <a:rPr lang="en-US" sz="1600" i="1">
                                      <a:solidFill>
                                        <a:prstClr val="black"/>
                                      </a:solidFill>
                                      <a:latin typeface="Cambria Math"/>
                                      <a:ea typeface="Cambria Math"/>
                                    </a:rPr>
                                    <m:t>𝑑</m:t>
                                  </m:r>
                                </m:e>
                                <m:sub>
                                  <m:r>
                                    <a:rPr lang="en-US" sz="1600" b="0" i="1" smtClean="0">
                                      <a:solidFill>
                                        <a:prstClr val="black"/>
                                      </a:solidFill>
                                      <a:latin typeface="Cambria Math"/>
                                      <a:ea typeface="Cambria Math"/>
                                    </a:rPr>
                                    <m:t>𝑜</m:t>
                                  </m:r>
                                </m:sub>
                              </m:sSub>
                            </m:den>
                          </m:f>
                          <m:d>
                            <m:dPr>
                              <m:begChr m:val="["/>
                              <m:endChr m:val="]"/>
                              <m:ctrlPr>
                                <a:rPr lang="en-US" sz="1600" b="0" i="1" smtClean="0">
                                  <a:solidFill>
                                    <a:prstClr val="black"/>
                                  </a:solidFill>
                                  <a:latin typeface="Cambria Math"/>
                                  <a:ea typeface="Cambria Math"/>
                                </a:rPr>
                              </m:ctrlPr>
                            </m:dPr>
                            <m:e>
                              <m:r>
                                <a:rPr lang="en-US" sz="1600" b="0" i="1" smtClean="0">
                                  <a:solidFill>
                                    <a:prstClr val="black"/>
                                  </a:solidFill>
                                  <a:latin typeface="Cambria Math"/>
                                  <a:ea typeface="Cambria Math"/>
                                </a:rPr>
                                <m:t>1−</m:t>
                              </m:r>
                              <m:f>
                                <m:fPr>
                                  <m:ctrlPr>
                                    <a:rPr lang="en-US" sz="1600" b="0" i="1" smtClean="0">
                                      <a:solidFill>
                                        <a:prstClr val="black"/>
                                      </a:solidFill>
                                      <a:latin typeface="Cambria Math"/>
                                      <a:ea typeface="Cambria Math"/>
                                    </a:rPr>
                                  </m:ctrlPr>
                                </m:fPr>
                                <m:num>
                                  <m:sSub>
                                    <m:sSubPr>
                                      <m:ctrlPr>
                                        <a:rPr lang="en-US" sz="1600" i="1">
                                          <a:solidFill>
                                            <a:prstClr val="black"/>
                                          </a:solidFill>
                                          <a:latin typeface="Cambria Math"/>
                                          <a:ea typeface="Cambria Math"/>
                                        </a:rPr>
                                      </m:ctrlPr>
                                    </m:sSubPr>
                                    <m:e>
                                      <m:r>
                                        <a:rPr lang="en-US" sz="1600" i="1">
                                          <a:solidFill>
                                            <a:prstClr val="black"/>
                                          </a:solidFill>
                                          <a:latin typeface="Cambria Math"/>
                                          <a:ea typeface="Cambria Math"/>
                                        </a:rPr>
                                        <m:t>𝑘</m:t>
                                      </m:r>
                                    </m:e>
                                    <m:sub>
                                      <m:r>
                                        <a:rPr lang="en-US" sz="1600" i="1">
                                          <a:solidFill>
                                            <a:prstClr val="black"/>
                                          </a:solidFill>
                                          <a:latin typeface="Cambria Math"/>
                                          <a:ea typeface="Cambria Math"/>
                                        </a:rPr>
                                        <m:t>𝐸</m:t>
                                      </m:r>
                                    </m:sub>
                                  </m:sSub>
                                </m:num>
                                <m:den>
                                  <m:sSub>
                                    <m:sSubPr>
                                      <m:ctrlPr>
                                        <a:rPr lang="en-US" sz="1600" i="1">
                                          <a:solidFill>
                                            <a:prstClr val="black"/>
                                          </a:solidFill>
                                          <a:latin typeface="Cambria Math"/>
                                          <a:ea typeface="Cambria Math"/>
                                        </a:rPr>
                                      </m:ctrlPr>
                                    </m:sSubPr>
                                    <m:e>
                                      <m:r>
                                        <a:rPr lang="en-US" sz="1600" i="1">
                                          <a:solidFill>
                                            <a:prstClr val="black"/>
                                          </a:solidFill>
                                          <a:latin typeface="Cambria Math"/>
                                          <a:ea typeface="Cambria Math"/>
                                        </a:rPr>
                                        <m:t>𝑘</m:t>
                                      </m:r>
                                    </m:e>
                                    <m:sub>
                                      <m:r>
                                        <a:rPr lang="en-US" sz="1600" b="0" i="1" smtClean="0">
                                          <a:solidFill>
                                            <a:prstClr val="black"/>
                                          </a:solidFill>
                                          <a:latin typeface="Cambria Math"/>
                                          <a:ea typeface="Cambria Math"/>
                                        </a:rPr>
                                        <m:t>𝐹</m:t>
                                      </m:r>
                                    </m:sub>
                                  </m:sSub>
                                </m:den>
                              </m:f>
                              <m:f>
                                <m:fPr>
                                  <m:ctrlPr>
                                    <a:rPr lang="en-US" sz="1600" b="0" i="1" smtClean="0">
                                      <a:solidFill>
                                        <a:prstClr val="black"/>
                                      </a:solidFill>
                                      <a:latin typeface="Cambria Math"/>
                                      <a:ea typeface="Cambria Math"/>
                                    </a:rPr>
                                  </m:ctrlPr>
                                </m:fPr>
                                <m:num>
                                  <m:sSubSup>
                                    <m:sSubSupPr>
                                      <m:ctrlPr>
                                        <a:rPr lang="en-US" sz="1600" i="1">
                                          <a:latin typeface="Cambria Math"/>
                                        </a:rPr>
                                      </m:ctrlPr>
                                    </m:sSubSupPr>
                                    <m:e>
                                      <m:r>
                                        <a:rPr lang="en-US" sz="1600" i="1">
                                          <a:latin typeface="Cambria Math"/>
                                        </a:rPr>
                                        <m:t>𝑟</m:t>
                                      </m:r>
                                    </m:e>
                                    <m:sub>
                                      <m:r>
                                        <a:rPr lang="en-US" sz="1600" i="1">
                                          <a:latin typeface="Cambria Math"/>
                                        </a:rPr>
                                        <m:t>𝐹</m:t>
                                      </m:r>
                                    </m:sub>
                                    <m:sup>
                                      <m:r>
                                        <a:rPr lang="en-US" sz="1600" i="1">
                                          <a:latin typeface="Cambria Math"/>
                                        </a:rPr>
                                        <m:t>2</m:t>
                                      </m:r>
                                    </m:sup>
                                  </m:sSubSup>
                                </m:num>
                                <m:den>
                                  <m:sSub>
                                    <m:sSubPr>
                                      <m:ctrlPr>
                                        <a:rPr lang="en-US" sz="1600" i="1">
                                          <a:solidFill>
                                            <a:prstClr val="black"/>
                                          </a:solidFill>
                                          <a:latin typeface="Cambria Math"/>
                                          <a:ea typeface="Cambria Math"/>
                                        </a:rPr>
                                      </m:ctrlPr>
                                    </m:sSubPr>
                                    <m:e>
                                      <m:r>
                                        <a:rPr lang="en-US" sz="1600" b="0" i="1" smtClean="0">
                                          <a:solidFill>
                                            <a:prstClr val="black"/>
                                          </a:solidFill>
                                          <a:latin typeface="Cambria Math"/>
                                          <a:ea typeface="Cambria Math"/>
                                        </a:rPr>
                                        <m:t>4</m:t>
                                      </m:r>
                                      <m:r>
                                        <a:rPr lang="en-US" sz="1600" b="0" i="1" smtClean="0">
                                          <a:solidFill>
                                            <a:prstClr val="black"/>
                                          </a:solidFill>
                                          <a:latin typeface="Cambria Math"/>
                                          <a:ea typeface="Cambria Math"/>
                                        </a:rPr>
                                        <m:t>𝑑</m:t>
                                      </m:r>
                                    </m:e>
                                    <m:sub>
                                      <m:r>
                                        <a:rPr lang="en-US" sz="1600" i="1">
                                          <a:solidFill>
                                            <a:prstClr val="black"/>
                                          </a:solidFill>
                                          <a:latin typeface="Cambria Math"/>
                                          <a:ea typeface="Cambria Math"/>
                                        </a:rPr>
                                        <m:t>𝐸</m:t>
                                      </m:r>
                                    </m:sub>
                                  </m:sSub>
                                  <m:sSub>
                                    <m:sSubPr>
                                      <m:ctrlPr>
                                        <a:rPr lang="en-US" sz="1600" i="1">
                                          <a:solidFill>
                                            <a:prstClr val="black"/>
                                          </a:solidFill>
                                          <a:latin typeface="Cambria Math"/>
                                          <a:ea typeface="Cambria Math"/>
                                        </a:rPr>
                                      </m:ctrlPr>
                                    </m:sSubPr>
                                    <m:e>
                                      <m:r>
                                        <a:rPr lang="en-US" sz="1600" b="0" i="1" smtClean="0">
                                          <a:solidFill>
                                            <a:prstClr val="black"/>
                                          </a:solidFill>
                                          <a:latin typeface="Cambria Math"/>
                                          <a:ea typeface="Cambria Math"/>
                                        </a:rPr>
                                        <m:t>𝑑</m:t>
                                      </m:r>
                                    </m:e>
                                    <m:sub>
                                      <m:r>
                                        <a:rPr lang="en-US" sz="1600" b="0" i="1" smtClean="0">
                                          <a:solidFill>
                                            <a:prstClr val="black"/>
                                          </a:solidFill>
                                          <a:latin typeface="Cambria Math"/>
                                          <a:ea typeface="Cambria Math"/>
                                        </a:rPr>
                                        <m:t>𝑜</m:t>
                                      </m:r>
                                    </m:sub>
                                  </m:sSub>
                                </m:den>
                              </m:f>
                            </m:e>
                          </m:d>
                        </m:oMath>
                      </m:oMathPara>
                    </a14:m>
                    <a:endParaRPr lang="en-US" sz="1600" dirty="0">
                      <a:solidFill>
                        <a:prstClr val="black"/>
                      </a:solidFill>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105400" y="5402073"/>
                    <a:ext cx="3556358" cy="660630"/>
                  </a:xfrm>
                  <a:prstGeom prst="rect">
                    <a:avLst/>
                  </a:prstGeom>
                  <a:blipFill rotWithShape="1">
                    <a:blip r:embed="rId3"/>
                    <a:stretch>
                      <a:fillRect/>
                    </a:stretch>
                  </a:blipFill>
                  <a:ln w="25400">
                    <a:noFill/>
                  </a:ln>
                </p:spPr>
                <p:txBody>
                  <a:bodyPr/>
                  <a:lstStyle/>
                  <a:p>
                    <a:r>
                      <a:rPr lang="en-US">
                        <a:noFill/>
                      </a:rPr>
                      <a:t> </a:t>
                    </a:r>
                  </a:p>
                </p:txBody>
              </p:sp>
            </mc:Fallback>
          </mc:AlternateContent>
          <p:sp>
            <p:nvSpPr>
              <p:cNvPr id="22" name="TextBox 21"/>
              <p:cNvSpPr txBox="1"/>
              <p:nvPr/>
            </p:nvSpPr>
            <p:spPr>
              <a:xfrm>
                <a:off x="4751428" y="5063519"/>
                <a:ext cx="3324628" cy="338554"/>
              </a:xfrm>
              <a:prstGeom prst="rect">
                <a:avLst/>
              </a:prstGeom>
              <a:noFill/>
            </p:spPr>
            <p:txBody>
              <a:bodyPr wrap="none" rtlCol="0">
                <a:spAutoFit/>
              </a:bodyPr>
              <a:lstStyle/>
              <a:p>
                <a:r>
                  <a:rPr lang="en-US" sz="1600" dirty="0" smtClean="0"/>
                  <a:t>Filament surface temperature (</a:t>
                </a:r>
                <a:r>
                  <a:rPr lang="en-US" sz="1600" i="1" dirty="0" smtClean="0">
                    <a:latin typeface="Cambria Math" panose="02040503050406030204" pitchFamily="18" charset="0"/>
                    <a:ea typeface="Cambria Math" panose="02040503050406030204" pitchFamily="18" charset="0"/>
                  </a:rPr>
                  <a:t>T</a:t>
                </a:r>
                <a:r>
                  <a:rPr lang="en-US" sz="1600" i="1" baseline="-25000" dirty="0" smtClean="0">
                    <a:latin typeface="Cambria Math" panose="02040503050406030204" pitchFamily="18" charset="0"/>
                    <a:ea typeface="Cambria Math" panose="02040503050406030204" pitchFamily="18" charset="0"/>
                  </a:rPr>
                  <a:t>s</a:t>
                </a:r>
                <a:r>
                  <a:rPr lang="en-US" sz="1600" dirty="0" smtClean="0"/>
                  <a:t>):</a:t>
                </a:r>
                <a:endParaRPr lang="en-US" sz="1600" dirty="0"/>
              </a:p>
            </p:txBody>
          </p:sp>
          <p:sp>
            <p:nvSpPr>
              <p:cNvPr id="23" name="Rectangle 22"/>
              <p:cNvSpPr/>
              <p:nvPr/>
            </p:nvSpPr>
            <p:spPr>
              <a:xfrm>
                <a:off x="4751428" y="5047386"/>
                <a:ext cx="4240172" cy="1082933"/>
              </a:xfrm>
              <a:prstGeom prst="rect">
                <a:avLst/>
              </a:prstGeom>
              <a:noFill/>
              <a:ln w="254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147799" y="1512120"/>
              <a:ext cx="4240172" cy="3412091"/>
              <a:chOff x="135734" y="2819400"/>
              <a:chExt cx="4240172" cy="3412091"/>
            </a:xfrm>
          </p:grpSpPr>
          <p:grpSp>
            <p:nvGrpSpPr>
              <p:cNvPr id="27" name="Group 26"/>
              <p:cNvGrpSpPr/>
              <p:nvPr/>
            </p:nvGrpSpPr>
            <p:grpSpPr>
              <a:xfrm>
                <a:off x="135734" y="2819400"/>
                <a:ext cx="4240172" cy="3412091"/>
                <a:chOff x="135734" y="2988709"/>
                <a:chExt cx="4240172" cy="3412091"/>
              </a:xfrm>
            </p:grpSpPr>
            <p:grpSp>
              <p:nvGrpSpPr>
                <p:cNvPr id="19" name="Group 18"/>
                <p:cNvGrpSpPr/>
                <p:nvPr/>
              </p:nvGrpSpPr>
              <p:grpSpPr>
                <a:xfrm>
                  <a:off x="312634" y="3299892"/>
                  <a:ext cx="3649766" cy="3100908"/>
                  <a:chOff x="431370" y="2273479"/>
                  <a:chExt cx="2514599" cy="2136449"/>
                </a:xfrm>
              </p:grpSpPr>
              <p:pic>
                <p:nvPicPr>
                  <p:cNvPr id="1029" name="Picture 5" descr="C:\Users\cdjame\Documents\Text_documents\JournalArticlesBooks\MyArticles\CDJames_AdvMater2014_IsothermalSwitchingMemristiveSystems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832" t="33034" r="9978" b="41996"/>
                  <a:stretch/>
                </p:blipFill>
                <p:spPr bwMode="auto">
                  <a:xfrm>
                    <a:off x="431370" y="2273479"/>
                    <a:ext cx="2514599" cy="21364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31370" y="2273479"/>
                    <a:ext cx="323839" cy="317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5" name="TextBox 34"/>
                <p:cNvSpPr txBox="1"/>
                <p:nvPr/>
              </p:nvSpPr>
              <p:spPr>
                <a:xfrm>
                  <a:off x="183736" y="2994649"/>
                  <a:ext cx="4185761" cy="307777"/>
                </a:xfrm>
                <a:prstGeom prst="rect">
                  <a:avLst/>
                </a:prstGeom>
                <a:noFill/>
              </p:spPr>
              <p:txBody>
                <a:bodyPr wrap="none" rtlCol="0">
                  <a:spAutoFit/>
                </a:bodyPr>
                <a:lstStyle/>
                <a:p>
                  <a:r>
                    <a:rPr lang="en-US" sz="1400" dirty="0" smtClean="0">
                      <a:solidFill>
                        <a:srgbClr val="FF0000"/>
                      </a:solidFill>
                    </a:rPr>
                    <a:t>ON switching</a:t>
                  </a:r>
                  <a:r>
                    <a:rPr lang="en-US" sz="1400" dirty="0" smtClean="0"/>
                    <a:t>, </a:t>
                  </a:r>
                  <a:r>
                    <a:rPr lang="en-US" sz="1400" dirty="0" smtClean="0">
                      <a:solidFill>
                        <a:srgbClr val="00B050"/>
                      </a:solidFill>
                    </a:rPr>
                    <a:t>ON state</a:t>
                  </a:r>
                  <a:r>
                    <a:rPr lang="en-US" sz="1400" dirty="0" smtClean="0"/>
                    <a:t>, </a:t>
                  </a:r>
                  <a:r>
                    <a:rPr lang="en-US" sz="1400" dirty="0" smtClean="0">
                      <a:solidFill>
                        <a:srgbClr val="0066CC"/>
                      </a:solidFill>
                    </a:rPr>
                    <a:t>OFF switching</a:t>
                  </a:r>
                  <a:r>
                    <a:rPr lang="en-US" sz="1400" dirty="0" smtClean="0"/>
                    <a:t>, </a:t>
                  </a:r>
                  <a:r>
                    <a:rPr lang="en-US" sz="1400" dirty="0" smtClean="0">
                      <a:solidFill>
                        <a:srgbClr val="FF9933"/>
                      </a:solidFill>
                    </a:rPr>
                    <a:t>OFF state</a:t>
                  </a:r>
                  <a:endParaRPr lang="en-US" sz="1400" dirty="0">
                    <a:solidFill>
                      <a:srgbClr val="FF9933"/>
                    </a:solidFill>
                  </a:endParaRPr>
                </a:p>
              </p:txBody>
            </p:sp>
            <p:sp>
              <p:nvSpPr>
                <p:cNvPr id="36" name="Rectangle 35"/>
                <p:cNvSpPr/>
                <p:nvPr/>
              </p:nvSpPr>
              <p:spPr>
                <a:xfrm>
                  <a:off x="135734" y="2988709"/>
                  <a:ext cx="4240172" cy="3365180"/>
                </a:xfrm>
                <a:prstGeom prst="rect">
                  <a:avLst/>
                </a:prstGeom>
                <a:noFill/>
                <a:ln w="254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030" name="Picture 6" descr="C:\Users\cdjame\Documents\Text_documents\JournalArticlesBooks\MyArticles\CDJames_AdvMater2014_IsothermalSwitchingMemristiveSystems_Page_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42" t="12472" r="49375" b="69772"/>
              <a:stretch/>
            </p:blipFill>
            <p:spPr bwMode="auto">
              <a:xfrm>
                <a:off x="2209800" y="3276600"/>
                <a:ext cx="1676400" cy="146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7000" y="4727337"/>
                <a:ext cx="685800" cy="119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2048719" y="3600839"/>
                <a:ext cx="161081" cy="7956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pic>
        <p:nvPicPr>
          <p:cNvPr id="37" name="Picture 2" descr="C:\Users\cdjame\Documents\Projects\HAANA\Logo\HAANA_LogoF.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295401" y="6224547"/>
            <a:ext cx="3124199" cy="212594"/>
          </a:xfrm>
          <a:prstGeom prst="rect">
            <a:avLst/>
          </a:prstGeom>
          <a:noFill/>
        </p:spPr>
        <p:txBody>
          <a:bodyPr wrap="square" rtlCol="0" anchor="ctr">
            <a:noAutofit/>
          </a:bodyPr>
          <a:lstStyle/>
          <a:p>
            <a:pPr algn="r"/>
            <a:r>
              <a:rPr lang="en-US" sz="1200" dirty="0" smtClean="0"/>
              <a:t>Landon </a:t>
            </a:r>
            <a:r>
              <a:rPr lang="en-US" sz="1200" dirty="0"/>
              <a:t>et al</a:t>
            </a:r>
            <a:r>
              <a:rPr lang="en-US" sz="1200" dirty="0" smtClean="0"/>
              <a:t>., APL 2015, 107</a:t>
            </a:r>
            <a:r>
              <a:rPr lang="en-US" sz="1200" dirty="0"/>
              <a:t>, </a:t>
            </a:r>
            <a:r>
              <a:rPr lang="en-US" sz="1200" dirty="0" smtClean="0"/>
              <a:t>023108</a:t>
            </a:r>
            <a:endParaRPr lang="en-US" sz="1200" dirty="0"/>
          </a:p>
        </p:txBody>
      </p:sp>
      <p:pic>
        <p:nvPicPr>
          <p:cNvPr id="30" name="Picture 8" descr="SNL_color_stack.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31" name="Slide Number Placeholder 3"/>
          <p:cNvSpPr>
            <a:spLocks noGrp="1"/>
          </p:cNvSpPr>
          <p:nvPr>
            <p:ph type="sldNum" sz="quarter" idx="12"/>
          </p:nvPr>
        </p:nvSpPr>
        <p:spPr>
          <a:xfrm>
            <a:off x="8305800" y="6517867"/>
            <a:ext cx="609600" cy="374650"/>
          </a:xfrm>
        </p:spPr>
        <p:txBody>
          <a:bodyPr/>
          <a:lstStyle/>
          <a:p>
            <a:fld id="{A5E55A7B-7854-E145-92D9-B491DF4BAE2D}" type="slidenum">
              <a:rPr lang="en-US" smtClean="0">
                <a:latin typeface="Arial" panose="020B0604020202020204" pitchFamily="34" charset="0"/>
                <a:cs typeface="Arial" panose="020B0604020202020204" pitchFamily="34" charset="0"/>
              </a:rPr>
              <a:pPr/>
              <a:t>49</a:t>
            </a:fld>
            <a:endParaRPr lang="en-US" dirty="0">
              <a:latin typeface="Arial" panose="020B0604020202020204" pitchFamily="34" charset="0"/>
              <a:cs typeface="Arial" panose="020B0604020202020204" pitchFamily="34" charset="0"/>
            </a:endParaRPr>
          </a:p>
        </p:txBody>
      </p:sp>
      <p:grpSp>
        <p:nvGrpSpPr>
          <p:cNvPr id="46" name="Group 45"/>
          <p:cNvGrpSpPr/>
          <p:nvPr/>
        </p:nvGrpSpPr>
        <p:grpSpPr>
          <a:xfrm>
            <a:off x="4992784" y="1371600"/>
            <a:ext cx="3723985" cy="2063194"/>
            <a:chOff x="285135" y="2041079"/>
            <a:chExt cx="5338918" cy="3420520"/>
          </a:xfrm>
        </p:grpSpPr>
        <p:pic>
          <p:nvPicPr>
            <p:cNvPr id="47" name="Picture 46"/>
            <p:cNvPicPr>
              <a:picLocks noChangeAspect="1"/>
            </p:cNvPicPr>
            <p:nvPr/>
          </p:nvPicPr>
          <p:blipFill rotWithShape="1">
            <a:blip r:embed="rId8">
              <a:extLst>
                <a:ext uri="{28A0092B-C50C-407E-A947-70E740481C1C}">
                  <a14:useLocalDpi xmlns:a14="http://schemas.microsoft.com/office/drawing/2010/main" val="0"/>
                </a:ext>
              </a:extLst>
            </a:blip>
            <a:srcRect l="2686" t="6299" r="62477" b="52572"/>
            <a:stretch/>
          </p:blipFill>
          <p:spPr>
            <a:xfrm>
              <a:off x="285135" y="2041079"/>
              <a:ext cx="5338918" cy="3420520"/>
            </a:xfrm>
            <a:prstGeom prst="rect">
              <a:avLst/>
            </a:prstGeom>
          </p:spPr>
        </p:pic>
        <p:sp>
          <p:nvSpPr>
            <p:cNvPr id="48" name="Rectangle 47"/>
            <p:cNvSpPr/>
            <p:nvPr/>
          </p:nvSpPr>
          <p:spPr>
            <a:xfrm flipV="1">
              <a:off x="285135" y="2192593"/>
              <a:ext cx="391834" cy="29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4666088" y="6230779"/>
            <a:ext cx="4419600" cy="276999"/>
          </a:xfrm>
          <a:prstGeom prst="rect">
            <a:avLst/>
          </a:prstGeom>
        </p:spPr>
        <p:txBody>
          <a:bodyPr wrap="square">
            <a:spAutoFit/>
          </a:bodyPr>
          <a:lstStyle/>
          <a:p>
            <a:pPr algn="r" defTabSz="457200"/>
            <a:r>
              <a:rPr lang="en-US" sz="1200" dirty="0" smtClean="0">
                <a:solidFill>
                  <a:prstClr val="black"/>
                </a:solidFill>
                <a:cs typeface="Arial" panose="020B0604020202020204" pitchFamily="34" charset="0"/>
              </a:rPr>
              <a:t>Fuller et al., </a:t>
            </a:r>
            <a:r>
              <a:rPr lang="en-US" sz="1200" dirty="0" err="1" smtClean="0">
                <a:solidFill>
                  <a:prstClr val="black"/>
                </a:solidFill>
                <a:cs typeface="Arial" panose="020B0604020202020204" pitchFamily="34" charset="0"/>
              </a:rPr>
              <a:t>Adv</a:t>
            </a:r>
            <a:r>
              <a:rPr lang="en-US" sz="1200" dirty="0" smtClean="0">
                <a:solidFill>
                  <a:prstClr val="black"/>
                </a:solidFill>
                <a:cs typeface="Arial" panose="020B0604020202020204" pitchFamily="34" charset="0"/>
              </a:rPr>
              <a:t> Mater 2016, in press</a:t>
            </a:r>
            <a:endParaRPr lang="en-US" sz="1200" dirty="0">
              <a:solidFill>
                <a:prstClr val="black"/>
              </a:solidFill>
              <a:cs typeface="Arial" panose="020B0604020202020204" pitchFamily="34" charset="0"/>
            </a:endParaRPr>
          </a:p>
        </p:txBody>
      </p:sp>
      <p:pic>
        <p:nvPicPr>
          <p:cNvPr id="33" name="Picture 32"/>
          <p:cNvPicPr/>
          <p:nvPr/>
        </p:nvPicPr>
        <p:blipFill rotWithShape="1">
          <a:blip r:embed="rId9">
            <a:extLst>
              <a:ext uri="{28A0092B-C50C-407E-A947-70E740481C1C}">
                <a14:useLocalDpi xmlns:a14="http://schemas.microsoft.com/office/drawing/2010/main" val="0"/>
              </a:ext>
            </a:extLst>
          </a:blip>
          <a:srcRect l="62458" t="56901" r="11153"/>
          <a:stretch/>
        </p:blipFill>
        <p:spPr>
          <a:xfrm>
            <a:off x="5943607" y="3200400"/>
            <a:ext cx="2590793" cy="3053921"/>
          </a:xfrm>
          <a:prstGeom prst="rect">
            <a:avLst/>
          </a:prstGeom>
        </p:spPr>
      </p:pic>
      <p:sp>
        <p:nvSpPr>
          <p:cNvPr id="45" name="TextBox 44"/>
          <p:cNvSpPr txBox="1"/>
          <p:nvPr/>
        </p:nvSpPr>
        <p:spPr>
          <a:xfrm rot="16200000">
            <a:off x="4511511" y="4490125"/>
            <a:ext cx="2310243" cy="401545"/>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Accuracy (%)</a:t>
            </a:r>
            <a:endPar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TextBox 6"/>
          <p:cNvSpPr txBox="1"/>
          <p:nvPr/>
        </p:nvSpPr>
        <p:spPr>
          <a:xfrm>
            <a:off x="5607508" y="3429000"/>
            <a:ext cx="412292" cy="338554"/>
          </a:xfrm>
          <a:prstGeom prst="rect">
            <a:avLst/>
          </a:prstGeom>
          <a:noFill/>
        </p:spPr>
        <p:txBody>
          <a:bodyPr wrap="none" rtlCol="0">
            <a:spAutoFit/>
          </a:bodyPr>
          <a:lstStyle/>
          <a:p>
            <a:r>
              <a:rPr lang="en-US" sz="1600" dirty="0" smtClean="0"/>
              <a:t>99</a:t>
            </a:r>
            <a:endParaRPr lang="en-US" sz="1600" dirty="0"/>
          </a:p>
        </p:txBody>
      </p:sp>
      <p:sp>
        <p:nvSpPr>
          <p:cNvPr id="32" name="TextBox 31"/>
          <p:cNvSpPr txBox="1"/>
          <p:nvPr/>
        </p:nvSpPr>
        <p:spPr>
          <a:xfrm>
            <a:off x="5607508" y="5528846"/>
            <a:ext cx="412292" cy="338554"/>
          </a:xfrm>
          <a:prstGeom prst="rect">
            <a:avLst/>
          </a:prstGeom>
          <a:noFill/>
        </p:spPr>
        <p:txBody>
          <a:bodyPr wrap="none" rtlCol="0">
            <a:spAutoFit/>
          </a:bodyPr>
          <a:lstStyle/>
          <a:p>
            <a:r>
              <a:rPr lang="en-US" sz="1600" dirty="0" smtClean="0"/>
              <a:t>90</a:t>
            </a:r>
            <a:endParaRPr lang="en-US" sz="1600" dirty="0"/>
          </a:p>
        </p:txBody>
      </p:sp>
    </p:spTree>
    <p:extLst>
      <p:ext uri="{BB962C8B-B14F-4D97-AF65-F5344CB8AC3E}">
        <p14:creationId xmlns:p14="http://schemas.microsoft.com/office/powerpoint/2010/main" val="4064061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latin typeface="+mj-lt"/>
              </a:rPr>
              <a:pPr/>
              <a:t>5</a:t>
            </a:fld>
            <a:endParaRPr lang="en-US" dirty="0">
              <a:solidFill>
                <a:prstClr val="black"/>
              </a:solidFill>
              <a:latin typeface="+mj-lt"/>
            </a:endParaRPr>
          </a:p>
        </p:txBody>
      </p:sp>
      <p:sp>
        <p:nvSpPr>
          <p:cNvPr id="6" name="Content Placeholder 2"/>
          <p:cNvSpPr txBox="1">
            <a:spLocks/>
          </p:cNvSpPr>
          <p:nvPr/>
        </p:nvSpPr>
        <p:spPr bwMode="auto">
          <a:xfrm>
            <a:off x="661868" y="3886200"/>
            <a:ext cx="4062532" cy="10402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just">
              <a:buNone/>
            </a:pPr>
            <a:r>
              <a:rPr lang="en-US" sz="1800" kern="0" dirty="0" smtClean="0">
                <a:latin typeface="+mn-lt"/>
              </a:rPr>
              <a:t>One-shot learning &amp; generation of new concepts (Lake, Salakhutdinov, Tenenbaum, Science 2015).</a:t>
            </a:r>
          </a:p>
        </p:txBody>
      </p:sp>
      <p:sp>
        <p:nvSpPr>
          <p:cNvPr id="7" name="Title 1"/>
          <p:cNvSpPr txBox="1">
            <a:spLocks/>
          </p:cNvSpPr>
          <p:nvPr/>
        </p:nvSpPr>
        <p:spPr bwMode="auto">
          <a:xfrm>
            <a:off x="145596" y="76200"/>
            <a:ext cx="8846004"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Arial" panose="020B0604020202020204" pitchFamily="34" charset="0"/>
                <a:cs typeface="Arial" panose="020B0604020202020204" pitchFamily="34" charset="0"/>
              </a:rPr>
              <a:t>Modern machine learning only captures limited characteristics of neural computing</a:t>
            </a:r>
            <a:endParaRPr lang="en-US" sz="2800" kern="0" dirty="0">
              <a:solidFill>
                <a:schemeClr val="tx1"/>
              </a:solidFill>
              <a:latin typeface="Arial" panose="020B0604020202020204" pitchFamily="34" charset="0"/>
              <a:cs typeface="Arial" panose="020B0604020202020204" pitchFamily="34" charset="0"/>
            </a:endParaRPr>
          </a:p>
        </p:txBody>
      </p:sp>
      <p:grpSp>
        <p:nvGrpSpPr>
          <p:cNvPr id="8" name="Group 7"/>
          <p:cNvGrpSpPr/>
          <p:nvPr/>
        </p:nvGrpSpPr>
        <p:grpSpPr>
          <a:xfrm>
            <a:off x="5359012" y="1178599"/>
            <a:ext cx="2434546" cy="2250401"/>
            <a:chOff x="6858000" y="1878799"/>
            <a:chExt cx="1828801" cy="1690474"/>
          </a:xfrm>
        </p:grpSpPr>
        <p:grpSp>
          <p:nvGrpSpPr>
            <p:cNvPr id="9" name="Group 8"/>
            <p:cNvGrpSpPr/>
            <p:nvPr/>
          </p:nvGrpSpPr>
          <p:grpSpPr>
            <a:xfrm>
              <a:off x="6858000" y="1878799"/>
              <a:ext cx="1828801" cy="1528635"/>
              <a:chOff x="4920711" y="2247253"/>
              <a:chExt cx="1828801" cy="1528635"/>
            </a:xfrm>
          </p:grpSpPr>
          <p:pic>
            <p:nvPicPr>
              <p:cNvPr id="11" name="Picture 4" descr="A neural network model of input selection and integ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2743" t="23871" r="40826"/>
              <a:stretch/>
            </p:blipFill>
            <p:spPr bwMode="auto">
              <a:xfrm>
                <a:off x="4920711" y="2247253"/>
                <a:ext cx="1828801" cy="152863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94894" y="2514600"/>
                <a:ext cx="381000" cy="153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grpSp>
        <p:sp>
          <p:nvSpPr>
            <p:cNvPr id="10" name="TextBox 9"/>
            <p:cNvSpPr txBox="1"/>
            <p:nvPr/>
          </p:nvSpPr>
          <p:spPr>
            <a:xfrm>
              <a:off x="6967659" y="3407434"/>
              <a:ext cx="1397430" cy="161839"/>
            </a:xfrm>
            <a:prstGeom prst="rect">
              <a:avLst/>
            </a:prstGeom>
            <a:noFill/>
            <a:ln w="12700">
              <a:noFill/>
            </a:ln>
          </p:spPr>
          <p:txBody>
            <a:bodyPr wrap="square" rtlCol="0">
              <a:spAutoFit/>
            </a:bodyPr>
            <a:lstStyle/>
            <a:p>
              <a:r>
                <a:rPr lang="en-US" sz="800" dirty="0" smtClean="0"/>
                <a:t>Mante et al., Nature 2013, 503, 78 </a:t>
              </a:r>
              <a:endParaRPr lang="en-US" sz="800" dirty="0"/>
            </a:p>
          </p:txBody>
        </p:sp>
      </p:grpSp>
      <p:grpSp>
        <p:nvGrpSpPr>
          <p:cNvPr id="5" name="Group 4"/>
          <p:cNvGrpSpPr/>
          <p:nvPr/>
        </p:nvGrpSpPr>
        <p:grpSpPr>
          <a:xfrm>
            <a:off x="5257800" y="3637879"/>
            <a:ext cx="2636971" cy="2762921"/>
            <a:chOff x="6333476" y="3691741"/>
            <a:chExt cx="2636971" cy="2762921"/>
          </a:xfrm>
        </p:grpSpPr>
        <p:pic>
          <p:nvPicPr>
            <p:cNvPr id="3074" name="Picture 2" descr="C:\Users\cdjame\Documents\HAANA\HAANA_References\LakeTenenbaum_Science2015_ConceptLearningOneShot_Page_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52" t="53316" r="46320" b="9769"/>
            <a:stretch/>
          </p:blipFill>
          <p:spPr bwMode="auto">
            <a:xfrm>
              <a:off x="6333476" y="3691741"/>
              <a:ext cx="2636971" cy="26013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58000" y="6239218"/>
              <a:ext cx="1860294" cy="215444"/>
            </a:xfrm>
            <a:prstGeom prst="rect">
              <a:avLst/>
            </a:prstGeom>
            <a:noFill/>
            <a:ln w="12700">
              <a:noFill/>
            </a:ln>
          </p:spPr>
          <p:txBody>
            <a:bodyPr wrap="square" rtlCol="0">
              <a:spAutoFit/>
            </a:bodyPr>
            <a:lstStyle/>
            <a:p>
              <a:r>
                <a:rPr lang="en-US" sz="800" dirty="0" smtClean="0"/>
                <a:t>Lake et al., Science 2015, 350, 1332</a:t>
              </a:r>
              <a:endParaRPr lang="en-US" sz="800" dirty="0"/>
            </a:p>
          </p:txBody>
        </p:sp>
      </p:grpSp>
      <p:sp>
        <p:nvSpPr>
          <p:cNvPr id="14" name="Rectangle 13"/>
          <p:cNvSpPr/>
          <p:nvPr/>
        </p:nvSpPr>
        <p:spPr>
          <a:xfrm>
            <a:off x="661868" y="1676400"/>
            <a:ext cx="4062532" cy="923330"/>
          </a:xfrm>
          <a:prstGeom prst="rect">
            <a:avLst/>
          </a:prstGeom>
        </p:spPr>
        <p:txBody>
          <a:bodyPr wrap="square">
            <a:spAutoFit/>
          </a:bodyPr>
          <a:lstStyle/>
          <a:p>
            <a:pPr algn="just"/>
            <a:r>
              <a:rPr lang="en-US" kern="0" dirty="0"/>
              <a:t>Temporal feature extraction via LSMs (Mante, Sussilo, Shenoy, Newsome, Nature 2013).</a:t>
            </a:r>
          </a:p>
        </p:txBody>
      </p:sp>
      <p:pic>
        <p:nvPicPr>
          <p:cNvPr id="15" name="Picture 8" descr="SNL_color_sta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grpSp>
        <p:nvGrpSpPr>
          <p:cNvPr id="2" name="Group 1"/>
          <p:cNvGrpSpPr/>
          <p:nvPr/>
        </p:nvGrpSpPr>
        <p:grpSpPr>
          <a:xfrm>
            <a:off x="145596" y="5524441"/>
            <a:ext cx="4731204" cy="982705"/>
            <a:chOff x="264225" y="5524441"/>
            <a:chExt cx="4191000" cy="982705"/>
          </a:xfrm>
        </p:grpSpPr>
        <p:sp>
          <p:nvSpPr>
            <p:cNvPr id="17" name="Rounded Rectangle 16"/>
            <p:cNvSpPr/>
            <p:nvPr/>
          </p:nvSpPr>
          <p:spPr>
            <a:xfrm>
              <a:off x="264225" y="5524441"/>
              <a:ext cx="4191000" cy="71477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TextBox 15"/>
            <p:cNvSpPr txBox="1"/>
            <p:nvPr/>
          </p:nvSpPr>
          <p:spPr>
            <a:xfrm>
              <a:off x="264225" y="5583816"/>
              <a:ext cx="4191000" cy="923330"/>
            </a:xfrm>
            <a:prstGeom prst="rect">
              <a:avLst/>
            </a:prstGeom>
            <a:noFill/>
          </p:spPr>
          <p:txBody>
            <a:bodyPr wrap="square" rtlCol="0">
              <a:spAutoFit/>
            </a:bodyPr>
            <a:lstStyle/>
            <a:p>
              <a:pPr algn="r"/>
              <a:r>
                <a:rPr lang="en-US" i="1" dirty="0" smtClean="0"/>
                <a:t>Strengthen the connection between ML &amp; neuroscience = neural machine learning</a:t>
              </a:r>
              <a:endParaRPr lang="en-US" i="1" dirty="0"/>
            </a:p>
          </p:txBody>
        </p:sp>
      </p:grpSp>
      <p:grpSp>
        <p:nvGrpSpPr>
          <p:cNvPr id="18" name="Group 17"/>
          <p:cNvGrpSpPr/>
          <p:nvPr/>
        </p:nvGrpSpPr>
        <p:grpSpPr>
          <a:xfrm>
            <a:off x="1066799" y="2606503"/>
            <a:ext cx="3388426" cy="714775"/>
            <a:chOff x="1066799" y="5524441"/>
            <a:chExt cx="3388426" cy="714775"/>
          </a:xfrm>
        </p:grpSpPr>
        <p:sp>
          <p:nvSpPr>
            <p:cNvPr id="19" name="Rounded Rectangle 18"/>
            <p:cNvSpPr/>
            <p:nvPr/>
          </p:nvSpPr>
          <p:spPr>
            <a:xfrm>
              <a:off x="1066799" y="5524441"/>
              <a:ext cx="3388426" cy="714775"/>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TextBox 19"/>
            <p:cNvSpPr txBox="1"/>
            <p:nvPr/>
          </p:nvSpPr>
          <p:spPr>
            <a:xfrm>
              <a:off x="1066799" y="5550864"/>
              <a:ext cx="3388425" cy="646331"/>
            </a:xfrm>
            <a:prstGeom prst="rect">
              <a:avLst/>
            </a:prstGeom>
            <a:noFill/>
          </p:spPr>
          <p:txBody>
            <a:bodyPr wrap="square" rtlCol="0">
              <a:spAutoFit/>
            </a:bodyPr>
            <a:lstStyle/>
            <a:p>
              <a:pPr algn="r"/>
              <a:r>
                <a:rPr lang="en-US" i="1" dirty="0" smtClean="0"/>
                <a:t>M. Smith talk: neural-inspired architecture for LSMs</a:t>
              </a:r>
              <a:endParaRPr lang="en-US" i="1" dirty="0"/>
            </a:p>
          </p:txBody>
        </p:sp>
      </p:grpSp>
    </p:spTree>
    <p:extLst>
      <p:ext uri="{BB962C8B-B14F-4D97-AF65-F5344CB8AC3E}">
        <p14:creationId xmlns:p14="http://schemas.microsoft.com/office/powerpoint/2010/main" val="2188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227" y="1429519"/>
            <a:ext cx="9250782" cy="4514081"/>
            <a:chOff x="66227" y="1429519"/>
            <a:chExt cx="9250782" cy="4514081"/>
          </a:xfrm>
        </p:grpSpPr>
        <p:pic>
          <p:nvPicPr>
            <p:cNvPr id="6" name="Picture 2" descr="Z:\neuro inspired computing\My Papers\IJCNN 2016\figures\combined_paper_plot_larg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9" r="6270" b="4445"/>
            <a:stretch/>
          </p:blipFill>
          <p:spPr bwMode="auto">
            <a:xfrm>
              <a:off x="417559" y="1514354"/>
              <a:ext cx="3880474" cy="41131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57626" y="5494241"/>
              <a:ext cx="119567" cy="129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8" name="Rectangle 7"/>
            <p:cNvSpPr/>
            <p:nvPr/>
          </p:nvSpPr>
          <p:spPr>
            <a:xfrm>
              <a:off x="2576263" y="5487408"/>
              <a:ext cx="102486" cy="129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grpSp>
          <p:nvGrpSpPr>
            <p:cNvPr id="9" name="Group 8"/>
            <p:cNvGrpSpPr/>
            <p:nvPr/>
          </p:nvGrpSpPr>
          <p:grpSpPr>
            <a:xfrm>
              <a:off x="540201" y="5490825"/>
              <a:ext cx="321124" cy="136648"/>
              <a:chOff x="1709420" y="3106420"/>
              <a:chExt cx="238760" cy="101600"/>
            </a:xfrm>
          </p:grpSpPr>
          <p:sp>
            <p:nvSpPr>
              <p:cNvPr id="23" name="Rectangle 22"/>
              <p:cNvSpPr/>
              <p:nvPr/>
            </p:nvSpPr>
            <p:spPr>
              <a:xfrm>
                <a:off x="1709420" y="3111500"/>
                <a:ext cx="88900" cy="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Rectangle 23"/>
              <p:cNvSpPr/>
              <p:nvPr/>
            </p:nvSpPr>
            <p:spPr>
              <a:xfrm>
                <a:off x="1871980" y="3106420"/>
                <a:ext cx="76200" cy="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grpSp>
        <p:sp>
          <p:nvSpPr>
            <p:cNvPr id="10" name="TextBox 9"/>
            <p:cNvSpPr txBox="1"/>
            <p:nvPr/>
          </p:nvSpPr>
          <p:spPr>
            <a:xfrm>
              <a:off x="4252885" y="5242054"/>
              <a:ext cx="239134"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0</a:t>
              </a:r>
            </a:p>
          </p:txBody>
        </p:sp>
        <p:sp>
          <p:nvSpPr>
            <p:cNvPr id="11" name="TextBox 10"/>
            <p:cNvSpPr txBox="1"/>
            <p:nvPr/>
          </p:nvSpPr>
          <p:spPr>
            <a:xfrm>
              <a:off x="4263135" y="3238446"/>
              <a:ext cx="481686"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90</a:t>
              </a:r>
            </a:p>
          </p:txBody>
        </p:sp>
        <p:sp>
          <p:nvSpPr>
            <p:cNvPr id="12" name="TextBox 11"/>
            <p:cNvSpPr txBox="1"/>
            <p:nvPr/>
          </p:nvSpPr>
          <p:spPr>
            <a:xfrm>
              <a:off x="4242637" y="1811564"/>
              <a:ext cx="481686"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98</a:t>
              </a:r>
            </a:p>
          </p:txBody>
        </p:sp>
        <p:sp>
          <p:nvSpPr>
            <p:cNvPr id="13" name="TextBox 12"/>
            <p:cNvSpPr txBox="1"/>
            <p:nvPr/>
          </p:nvSpPr>
          <p:spPr>
            <a:xfrm>
              <a:off x="739538" y="1700879"/>
              <a:ext cx="1400647" cy="287668"/>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Linear</a:t>
              </a:r>
            </a:p>
          </p:txBody>
        </p:sp>
        <p:sp>
          <p:nvSpPr>
            <p:cNvPr id="14" name="TextBox 13"/>
            <p:cNvSpPr txBox="1"/>
            <p:nvPr/>
          </p:nvSpPr>
          <p:spPr>
            <a:xfrm>
              <a:off x="2529291" y="1700879"/>
              <a:ext cx="1480931" cy="479445"/>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Asymmetric, </a:t>
              </a:r>
              <a:r>
                <a:rPr lang="el-GR" sz="12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1</a:t>
              </a:r>
            </a:p>
          </p:txBody>
        </p:sp>
        <p:sp>
          <p:nvSpPr>
            <p:cNvPr id="15" name="TextBox 14"/>
            <p:cNvSpPr txBox="1"/>
            <p:nvPr/>
          </p:nvSpPr>
          <p:spPr>
            <a:xfrm>
              <a:off x="699397" y="3549720"/>
              <a:ext cx="1480931" cy="479445"/>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Asymmetric, </a:t>
              </a:r>
              <a:r>
                <a:rPr lang="el-GR" sz="1200" dirty="0" smtClean="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5</a:t>
              </a:r>
            </a:p>
          </p:txBody>
        </p:sp>
        <p:sp>
          <p:nvSpPr>
            <p:cNvPr id="16" name="TextBox 15"/>
            <p:cNvSpPr txBox="1"/>
            <p:nvPr/>
          </p:nvSpPr>
          <p:spPr>
            <a:xfrm>
              <a:off x="2529291" y="3549720"/>
              <a:ext cx="1480931" cy="287668"/>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a:t>
              </a:r>
              <a:r>
                <a:rPr lang="en-US" sz="1200" b="1" dirty="0" smtClean="0">
                  <a:latin typeface="Arial" panose="020B0604020202020204" pitchFamily="34" charset="0"/>
                  <a:cs typeface="Arial" panose="020B0604020202020204" pitchFamily="34" charset="0"/>
                </a:rPr>
                <a:t>ymmetric, </a:t>
              </a:r>
              <a:r>
                <a:rPr lang="el-GR" sz="12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5</a:t>
              </a:r>
            </a:p>
          </p:txBody>
        </p:sp>
        <p:sp>
          <p:nvSpPr>
            <p:cNvPr id="17" name="TextBox 16"/>
            <p:cNvSpPr txBox="1"/>
            <p:nvPr/>
          </p:nvSpPr>
          <p:spPr>
            <a:xfrm>
              <a:off x="3733800" y="1487127"/>
              <a:ext cx="959272"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Accuracy</a:t>
              </a:r>
            </a:p>
          </p:txBody>
        </p:sp>
        <p:sp>
          <p:nvSpPr>
            <p:cNvPr id="18" name="TextBox 17"/>
            <p:cNvSpPr txBox="1"/>
            <p:nvPr/>
          </p:nvSpPr>
          <p:spPr>
            <a:xfrm>
              <a:off x="1604009" y="1429519"/>
              <a:ext cx="1480931" cy="319631"/>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MNIST</a:t>
              </a:r>
            </a:p>
          </p:txBody>
        </p:sp>
        <p:sp>
          <p:nvSpPr>
            <p:cNvPr id="25" name="TextBox 24"/>
            <p:cNvSpPr txBox="1"/>
            <p:nvPr/>
          </p:nvSpPr>
          <p:spPr>
            <a:xfrm>
              <a:off x="654724" y="5635823"/>
              <a:ext cx="1602204" cy="30777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Read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RN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6" name="TextBox 25"/>
            <p:cNvSpPr txBox="1"/>
            <p:nvPr/>
          </p:nvSpPr>
          <p:spPr>
            <a:xfrm>
              <a:off x="2517172" y="5635823"/>
              <a:ext cx="1602204" cy="30777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Read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RN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7" name="TextBox 26"/>
            <p:cNvSpPr txBox="1"/>
            <p:nvPr/>
          </p:nvSpPr>
          <p:spPr>
            <a:xfrm rot="16200000">
              <a:off x="-453794" y="4372770"/>
              <a:ext cx="1583414" cy="543371"/>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Write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W</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28" name="TextBox 27"/>
            <p:cNvSpPr txBox="1"/>
            <p:nvPr/>
          </p:nvSpPr>
          <p:spPr>
            <a:xfrm rot="16200000">
              <a:off x="-453793" y="2478483"/>
              <a:ext cx="1583414" cy="543371"/>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Write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W</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pic>
          <p:nvPicPr>
            <p:cNvPr id="30" name="Picture 2" descr="Z:\neuro inspired computing\My Papers\IJCNN 2016\figures\combined_paper_plot_cyb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79" r="6270" b="4445"/>
            <a:stretch/>
          </p:blipFill>
          <p:spPr bwMode="auto">
            <a:xfrm>
              <a:off x="4961680" y="1514354"/>
              <a:ext cx="3880474" cy="411311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6901747" y="5494241"/>
              <a:ext cx="119567" cy="129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Rectangle 31"/>
            <p:cNvSpPr/>
            <p:nvPr/>
          </p:nvSpPr>
          <p:spPr>
            <a:xfrm>
              <a:off x="7120385" y="5487408"/>
              <a:ext cx="102486" cy="129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grpSp>
          <p:nvGrpSpPr>
            <p:cNvPr id="33" name="Group 32"/>
            <p:cNvGrpSpPr/>
            <p:nvPr/>
          </p:nvGrpSpPr>
          <p:grpSpPr>
            <a:xfrm>
              <a:off x="5084322" y="5490825"/>
              <a:ext cx="321124" cy="136648"/>
              <a:chOff x="1709420" y="3106420"/>
              <a:chExt cx="238760" cy="101600"/>
            </a:xfrm>
          </p:grpSpPr>
          <p:sp>
            <p:nvSpPr>
              <p:cNvPr id="47" name="Rectangle 46"/>
              <p:cNvSpPr/>
              <p:nvPr/>
            </p:nvSpPr>
            <p:spPr>
              <a:xfrm>
                <a:off x="1709420" y="3111500"/>
                <a:ext cx="88900" cy="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48" name="Rectangle 47"/>
              <p:cNvSpPr/>
              <p:nvPr/>
            </p:nvSpPr>
            <p:spPr>
              <a:xfrm>
                <a:off x="1871980" y="3106420"/>
                <a:ext cx="76200" cy="9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grpSp>
        <p:sp>
          <p:nvSpPr>
            <p:cNvPr id="34" name="TextBox 33"/>
            <p:cNvSpPr txBox="1"/>
            <p:nvPr/>
          </p:nvSpPr>
          <p:spPr>
            <a:xfrm>
              <a:off x="8784331" y="5242054"/>
              <a:ext cx="239134"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0</a:t>
              </a:r>
            </a:p>
          </p:txBody>
        </p:sp>
        <p:sp>
          <p:nvSpPr>
            <p:cNvPr id="35" name="TextBox 34"/>
            <p:cNvSpPr txBox="1"/>
            <p:nvPr/>
          </p:nvSpPr>
          <p:spPr>
            <a:xfrm>
              <a:off x="8794579" y="3238446"/>
              <a:ext cx="481686"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90</a:t>
              </a:r>
            </a:p>
          </p:txBody>
        </p:sp>
        <p:sp>
          <p:nvSpPr>
            <p:cNvPr id="36" name="TextBox 35"/>
            <p:cNvSpPr txBox="1"/>
            <p:nvPr/>
          </p:nvSpPr>
          <p:spPr>
            <a:xfrm>
              <a:off x="8774081" y="1811564"/>
              <a:ext cx="481686"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98</a:t>
              </a:r>
            </a:p>
          </p:txBody>
        </p:sp>
        <p:sp>
          <p:nvSpPr>
            <p:cNvPr id="37" name="TextBox 36"/>
            <p:cNvSpPr txBox="1"/>
            <p:nvPr/>
          </p:nvSpPr>
          <p:spPr>
            <a:xfrm>
              <a:off x="5283659" y="1700879"/>
              <a:ext cx="1400647" cy="287668"/>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Linear</a:t>
              </a:r>
            </a:p>
          </p:txBody>
        </p:sp>
        <p:sp>
          <p:nvSpPr>
            <p:cNvPr id="38" name="TextBox 37"/>
            <p:cNvSpPr txBox="1"/>
            <p:nvPr/>
          </p:nvSpPr>
          <p:spPr>
            <a:xfrm>
              <a:off x="7073412" y="1700879"/>
              <a:ext cx="1480931" cy="479445"/>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Asymmetric, </a:t>
              </a:r>
              <a:r>
                <a:rPr lang="el-GR" sz="12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1</a:t>
              </a:r>
            </a:p>
          </p:txBody>
        </p:sp>
        <p:sp>
          <p:nvSpPr>
            <p:cNvPr id="39" name="TextBox 38"/>
            <p:cNvSpPr txBox="1"/>
            <p:nvPr/>
          </p:nvSpPr>
          <p:spPr>
            <a:xfrm>
              <a:off x="5243518" y="3549720"/>
              <a:ext cx="1480931" cy="479445"/>
            </a:xfrm>
            <a:prstGeom prst="rect">
              <a:avLst/>
            </a:prstGeom>
            <a:noFill/>
          </p:spPr>
          <p:txBody>
            <a:bodyPr wrap="square" rtlCol="0">
              <a:spAutoFit/>
            </a:bodyPr>
            <a:lstStyle/>
            <a:p>
              <a:pPr algn="ctr"/>
              <a:r>
                <a:rPr lang="en-US" sz="1200" b="1" dirty="0" smtClean="0">
                  <a:latin typeface="Arial" panose="020B0604020202020204" pitchFamily="34" charset="0"/>
                  <a:cs typeface="Arial" panose="020B0604020202020204" pitchFamily="34" charset="0"/>
                </a:rPr>
                <a:t>Asymmetric, </a:t>
              </a:r>
              <a:r>
                <a:rPr lang="el-GR" sz="12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5</a:t>
              </a:r>
            </a:p>
          </p:txBody>
        </p:sp>
        <p:sp>
          <p:nvSpPr>
            <p:cNvPr id="40" name="TextBox 39"/>
            <p:cNvSpPr txBox="1"/>
            <p:nvPr/>
          </p:nvSpPr>
          <p:spPr>
            <a:xfrm>
              <a:off x="7073412" y="3549720"/>
              <a:ext cx="1480931" cy="287668"/>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a:t>
              </a:r>
              <a:r>
                <a:rPr lang="en-US" sz="1200" b="1" dirty="0" smtClean="0">
                  <a:latin typeface="Arial" panose="020B0604020202020204" pitchFamily="34" charset="0"/>
                  <a:cs typeface="Arial" panose="020B0604020202020204" pitchFamily="34" charset="0"/>
                </a:rPr>
                <a:t>ymmetric, </a:t>
              </a:r>
              <a:r>
                <a:rPr lang="el-GR" sz="1200" dirty="0">
                  <a:latin typeface="Times New Roman" panose="02020603050405020304" pitchFamily="18" charset="0"/>
                  <a:ea typeface="Arial Unicode MS" panose="020B0604020202020204" pitchFamily="34" charset="-128"/>
                  <a:cs typeface="Times New Roman" panose="02020603050405020304" pitchFamily="18" charset="0"/>
                </a:rPr>
                <a:t>ν</a:t>
              </a:r>
              <a:r>
                <a:rPr lang="en-US" sz="1200" b="1" dirty="0" smtClean="0">
                  <a:latin typeface="Arial" panose="020B0604020202020204" pitchFamily="34" charset="0"/>
                  <a:cs typeface="Arial" panose="020B0604020202020204" pitchFamily="34" charset="0"/>
                </a:rPr>
                <a:t> = 5</a:t>
              </a:r>
            </a:p>
          </p:txBody>
        </p:sp>
        <p:sp>
          <p:nvSpPr>
            <p:cNvPr id="41" name="TextBox 40"/>
            <p:cNvSpPr txBox="1"/>
            <p:nvPr/>
          </p:nvSpPr>
          <p:spPr>
            <a:xfrm>
              <a:off x="8357737" y="1487127"/>
              <a:ext cx="959272" cy="287668"/>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Accuracy</a:t>
              </a:r>
            </a:p>
          </p:txBody>
        </p:sp>
        <p:sp>
          <p:nvSpPr>
            <p:cNvPr id="42" name="TextBox 41"/>
            <p:cNvSpPr txBox="1"/>
            <p:nvPr/>
          </p:nvSpPr>
          <p:spPr>
            <a:xfrm>
              <a:off x="6148131" y="1429519"/>
              <a:ext cx="1480931" cy="319631"/>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File Types</a:t>
              </a:r>
            </a:p>
          </p:txBody>
        </p:sp>
        <p:sp>
          <p:nvSpPr>
            <p:cNvPr id="49" name="TextBox 48"/>
            <p:cNvSpPr txBox="1"/>
            <p:nvPr/>
          </p:nvSpPr>
          <p:spPr>
            <a:xfrm>
              <a:off x="5224701" y="5635823"/>
              <a:ext cx="1602204" cy="30777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Read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RN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0" name="TextBox 49"/>
            <p:cNvSpPr txBox="1"/>
            <p:nvPr/>
          </p:nvSpPr>
          <p:spPr>
            <a:xfrm>
              <a:off x="7068125" y="5635823"/>
              <a:ext cx="1602204" cy="307777"/>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Read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RN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1" name="TextBox 50"/>
            <p:cNvSpPr txBox="1"/>
            <p:nvPr/>
          </p:nvSpPr>
          <p:spPr>
            <a:xfrm rot="16200000">
              <a:off x="4128179" y="4372771"/>
              <a:ext cx="1583414" cy="543371"/>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Write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W</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52" name="TextBox 51"/>
            <p:cNvSpPr txBox="1"/>
            <p:nvPr/>
          </p:nvSpPr>
          <p:spPr>
            <a:xfrm rot="16200000">
              <a:off x="4128180" y="2478484"/>
              <a:ext cx="1583414" cy="543371"/>
            </a:xfrm>
            <a:prstGeom prst="rect">
              <a:avLst/>
            </a:prstGeom>
            <a:noFill/>
          </p:spPr>
          <p:txBody>
            <a:bodyPr wrap="square" rtlCol="0">
              <a:spAutoFit/>
            </a:bodyPr>
            <a:lstStyle/>
            <a:p>
              <a:pPr algn="ct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Write Noise (</a:t>
              </a:r>
              <a:r>
                <a:rPr lang="el-GR" sz="1400" dirty="0" smtClean="0">
                  <a:latin typeface="Arial Unicode MS" panose="020B0604020202020204" pitchFamily="34" charset="-128"/>
                  <a:ea typeface="Arial Unicode MS" panose="020B0604020202020204" pitchFamily="34" charset="-128"/>
                  <a:cs typeface="Arial Unicode MS" panose="020B0604020202020204" pitchFamily="34" charset="-128"/>
                </a:rPr>
                <a:t>σ</a:t>
              </a:r>
              <a:r>
                <a:rPr lang="en-US" sz="1400" baseline="-25000" dirty="0">
                  <a:latin typeface="Arial Unicode MS" panose="020B0604020202020204" pitchFamily="34" charset="-128"/>
                  <a:ea typeface="Arial Unicode MS" panose="020B0604020202020204" pitchFamily="34" charset="-128"/>
                  <a:cs typeface="Arial Unicode MS" panose="020B0604020202020204" pitchFamily="34" charset="-128"/>
                </a:rPr>
                <a:t>W</a:t>
              </a:r>
              <a:r>
                <a:rPr lang="en-US" sz="1400" baseline="-25000" dirty="0" smtClean="0">
                  <a:latin typeface="Arial Unicode MS" panose="020B0604020202020204" pitchFamily="34" charset="-128"/>
                  <a:ea typeface="Arial Unicode MS" panose="020B0604020202020204" pitchFamily="34" charset="-128"/>
                  <a:cs typeface="Arial Unicode MS" panose="020B0604020202020204" pitchFamily="34" charset="-128"/>
                </a:rPr>
                <a:t>N</a:t>
              </a:r>
              <a:r>
                <a:rPr lang="en-US" sz="14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sp>
        <p:nvSpPr>
          <p:cNvPr id="43" name="Title 1"/>
          <p:cNvSpPr>
            <a:spLocks noGrp="1"/>
          </p:cNvSpPr>
          <p:nvPr>
            <p:ph type="title"/>
          </p:nvPr>
        </p:nvSpPr>
        <p:spPr>
          <a:xfrm>
            <a:off x="457200" y="75125"/>
            <a:ext cx="8229600" cy="991675"/>
          </a:xfrm>
        </p:spPr>
        <p:txBody>
          <a:bodyPr/>
          <a:lstStyle/>
          <a:p>
            <a:r>
              <a:rPr lang="en-US" sz="2800" dirty="0" smtClean="0">
                <a:solidFill>
                  <a:schemeClr val="tx1"/>
                </a:solidFill>
                <a:latin typeface="+mn-lt"/>
              </a:rPr>
              <a:t>Combined impact of device non-idealities </a:t>
            </a:r>
            <a:br>
              <a:rPr lang="en-US" sz="2800" dirty="0" smtClean="0">
                <a:solidFill>
                  <a:schemeClr val="tx1"/>
                </a:solidFill>
                <a:latin typeface="+mn-lt"/>
              </a:rPr>
            </a:br>
            <a:r>
              <a:rPr lang="en-US" sz="2800" dirty="0" smtClean="0">
                <a:solidFill>
                  <a:schemeClr val="tx1"/>
                </a:solidFill>
                <a:latin typeface="+mn-lt"/>
              </a:rPr>
              <a:t>on algorithm performance</a:t>
            </a:r>
            <a:endParaRPr lang="en-US" sz="2800" dirty="0">
              <a:solidFill>
                <a:schemeClr val="tx1"/>
              </a:solidFill>
              <a:latin typeface="+mn-lt"/>
            </a:endParaRPr>
          </a:p>
        </p:txBody>
      </p:sp>
    </p:spTree>
    <p:extLst>
      <p:ext uri="{BB962C8B-B14F-4D97-AF65-F5344CB8AC3E}">
        <p14:creationId xmlns:p14="http://schemas.microsoft.com/office/powerpoint/2010/main" val="2584111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43776"/>
            <a:ext cx="8229600" cy="5304624"/>
          </a:xfrm>
        </p:spPr>
        <p:txBody>
          <a:bodyPr/>
          <a:lstStyle/>
          <a:p>
            <a:r>
              <a:rPr lang="en-US" dirty="0" smtClean="0"/>
              <a:t>HAANA is a broad based S&amp;T program</a:t>
            </a:r>
          </a:p>
          <a:p>
            <a:r>
              <a:rPr lang="en-US" dirty="0" smtClean="0"/>
              <a:t>Neural technologies are fundamentally streaming oriented</a:t>
            </a:r>
          </a:p>
          <a:p>
            <a:pPr lvl="1"/>
            <a:r>
              <a:rPr lang="en-US" dirty="0" smtClean="0"/>
              <a:t>Although matrix multiply very interesting to ASC applications!</a:t>
            </a:r>
          </a:p>
          <a:p>
            <a:r>
              <a:rPr lang="en-US" dirty="0" smtClean="0"/>
              <a:t>Architectures</a:t>
            </a:r>
          </a:p>
          <a:p>
            <a:pPr lvl="1"/>
            <a:r>
              <a:rPr lang="en-US" dirty="0" smtClean="0"/>
              <a:t>Temporal Processing Unit; 3 orders ops/watt improvement</a:t>
            </a:r>
          </a:p>
          <a:p>
            <a:pPr lvl="1"/>
            <a:r>
              <a:rPr lang="en-US" dirty="0" smtClean="0"/>
              <a:t>Spike Time Processing Unit accelerating applications</a:t>
            </a:r>
          </a:p>
          <a:p>
            <a:pPr lvl="2"/>
            <a:r>
              <a:rPr lang="en-US" dirty="0" smtClean="0"/>
              <a:t>Liquid State Machine</a:t>
            </a:r>
          </a:p>
          <a:p>
            <a:pPr lvl="2"/>
            <a:r>
              <a:rPr lang="en-US" dirty="0" smtClean="0"/>
              <a:t>Sorting/image filtering</a:t>
            </a:r>
          </a:p>
          <a:p>
            <a:r>
              <a:rPr lang="en-US" dirty="0" smtClean="0"/>
              <a:t>Algorithms</a:t>
            </a:r>
          </a:p>
          <a:p>
            <a:pPr lvl="1"/>
            <a:r>
              <a:rPr lang="en-US" dirty="0" smtClean="0"/>
              <a:t>Adaptive learning techniques developing</a:t>
            </a:r>
          </a:p>
          <a:p>
            <a:r>
              <a:rPr lang="en-US" dirty="0" smtClean="0"/>
              <a:t>Material science</a:t>
            </a:r>
          </a:p>
          <a:p>
            <a:pPr lvl="1"/>
            <a:r>
              <a:rPr lang="en-US" dirty="0" smtClean="0"/>
              <a:t>Effective resistive memory matrix multiply material identified</a:t>
            </a:r>
          </a:p>
          <a:p>
            <a:pPr lvl="2"/>
            <a:r>
              <a:rPr lang="en-US" dirty="0" smtClean="0"/>
              <a:t>Potential orders of magnitude power reduction</a:t>
            </a:r>
          </a:p>
          <a:p>
            <a:r>
              <a:rPr lang="en-US" dirty="0" smtClean="0"/>
              <a:t>Contact: Kevin Dixon (</a:t>
            </a:r>
            <a:r>
              <a:rPr lang="en-US" dirty="0" smtClean="0">
                <a:hlinkClick r:id="rId2"/>
              </a:rPr>
              <a:t>krdixon@sandia.gov</a:t>
            </a:r>
            <a:r>
              <a:rPr lang="en-US" dirty="0" smtClean="0"/>
              <a:t>)</a:t>
            </a:r>
          </a:p>
        </p:txBody>
      </p:sp>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9334235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049" y="2690338"/>
            <a:ext cx="7620000" cy="1492196"/>
          </a:xfrm>
        </p:spPr>
        <p:txBody>
          <a:bodyPr>
            <a:normAutofit/>
          </a:bodyPr>
          <a:lstStyle/>
          <a:p>
            <a:pPr marL="0" indent="0" algn="ctr">
              <a:buNone/>
            </a:pPr>
            <a:r>
              <a:rPr lang="en-US" sz="3600" dirty="0" smtClean="0">
                <a:latin typeface="+mj-lt"/>
                <a:cs typeface="Arial" panose="020B0604020202020204" pitchFamily="34" charset="0"/>
              </a:rPr>
              <a:t>Thanks for your time!</a:t>
            </a:r>
          </a:p>
          <a:p>
            <a:pPr marL="0" indent="0" algn="ctr">
              <a:buNone/>
            </a:pPr>
            <a:r>
              <a:rPr lang="en-US" sz="3600" dirty="0" smtClean="0">
                <a:latin typeface="+mj-lt"/>
                <a:cs typeface="Arial" panose="020B0604020202020204" pitchFamily="34" charset="0"/>
              </a:rPr>
              <a:t>Questions?</a:t>
            </a:r>
            <a:endParaRPr lang="en-US" sz="3600" dirty="0">
              <a:latin typeface="+mj-lt"/>
              <a:cs typeface="Arial" panose="020B0604020202020204" pitchFamily="34" charset="0"/>
            </a:endParaRPr>
          </a:p>
        </p:txBody>
      </p:sp>
      <p:pic>
        <p:nvPicPr>
          <p:cNvPr id="8" name="Picture 2" descr="C:\Users\cdjame\Documents\Projects\HAANA\Logo\HAANA_LogoF.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NL_color_stac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7" name="Slide Number Placeholder 3"/>
          <p:cNvSpPr>
            <a:spLocks noGrp="1"/>
          </p:cNvSpPr>
          <p:nvPr>
            <p:ph type="sldNum" sz="quarter" idx="12"/>
          </p:nvPr>
        </p:nvSpPr>
        <p:spPr>
          <a:xfrm>
            <a:off x="8305800" y="6517867"/>
            <a:ext cx="609600" cy="374650"/>
          </a:xfrm>
        </p:spPr>
        <p:txBody>
          <a:bodyPr/>
          <a:lstStyle/>
          <a:p>
            <a:fld id="{A5E55A7B-7854-E145-92D9-B491DF4BAE2D}" type="slidenum">
              <a:rPr lang="en-US" smtClean="0">
                <a:latin typeface="Arial" panose="020B0604020202020204" pitchFamily="34" charset="0"/>
                <a:cs typeface="Arial" panose="020B0604020202020204" pitchFamily="34" charset="0"/>
              </a:rPr>
              <a:pPr/>
              <a:t>52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962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E55A7B-7854-E145-92D9-B491DF4BAE2D}" type="slidenum">
              <a:rPr lang="en-US" smtClean="0">
                <a:solidFill>
                  <a:prstClr val="black"/>
                </a:solidFill>
              </a:rPr>
              <a:pPr/>
              <a:t>6</a:t>
            </a:fld>
            <a:endParaRPr lang="en-US" dirty="0">
              <a:solidFill>
                <a:prstClr val="black"/>
              </a:solidFill>
            </a:endParaRPr>
          </a:p>
        </p:txBody>
      </p:sp>
      <p:sp>
        <p:nvSpPr>
          <p:cNvPr id="5" name="Rounded Rectangle 4"/>
          <p:cNvSpPr/>
          <p:nvPr/>
        </p:nvSpPr>
        <p:spPr>
          <a:xfrm>
            <a:off x="3631223" y="1219211"/>
            <a:ext cx="2540977" cy="5071899"/>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6" name="Rounded Rectangle 5"/>
          <p:cNvSpPr/>
          <p:nvPr/>
        </p:nvSpPr>
        <p:spPr>
          <a:xfrm>
            <a:off x="228601" y="1219211"/>
            <a:ext cx="3167925" cy="2413154"/>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ounded Rectangle 6"/>
          <p:cNvSpPr/>
          <p:nvPr/>
        </p:nvSpPr>
        <p:spPr>
          <a:xfrm>
            <a:off x="228601" y="3907554"/>
            <a:ext cx="3167926" cy="2417035"/>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Title 3"/>
          <p:cNvSpPr txBox="1">
            <a:spLocks/>
          </p:cNvSpPr>
          <p:nvPr/>
        </p:nvSpPr>
        <p:spPr>
          <a:xfrm>
            <a:off x="308466" y="227525"/>
            <a:ext cx="8530734" cy="991675"/>
          </a:xfrm>
          <a:prstGeom prst="rect">
            <a:avLst/>
          </a:prstGeom>
        </p:spPr>
        <p:txBody>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kern="0" dirty="0" smtClean="0">
                <a:solidFill>
                  <a:schemeClr val="tx1"/>
                </a:solidFill>
                <a:latin typeface="+mn-lt"/>
              </a:rPr>
              <a:t>Neural computing at Sandia Labs</a:t>
            </a:r>
            <a:br>
              <a:rPr lang="en-US" sz="2800" kern="0" dirty="0" smtClean="0">
                <a:solidFill>
                  <a:schemeClr val="tx1"/>
                </a:solidFill>
                <a:latin typeface="+mn-lt"/>
              </a:rPr>
            </a:br>
            <a:r>
              <a:rPr lang="en-US" sz="2800" kern="0" dirty="0" smtClean="0">
                <a:solidFill>
                  <a:schemeClr val="tx1"/>
                </a:solidFill>
                <a:latin typeface="+mn-lt"/>
              </a:rPr>
              <a:t>leverages a large research foundation</a:t>
            </a:r>
            <a:endParaRPr lang="en-US" sz="2800" kern="0" dirty="0">
              <a:solidFill>
                <a:schemeClr val="tx1"/>
              </a:solidFill>
              <a:latin typeface="+mn-lt"/>
            </a:endParaRPr>
          </a:p>
        </p:txBody>
      </p:sp>
      <p:sp>
        <p:nvSpPr>
          <p:cNvPr id="9" name="Rounded Rectangle 8"/>
          <p:cNvSpPr/>
          <p:nvPr/>
        </p:nvSpPr>
        <p:spPr>
          <a:xfrm>
            <a:off x="336366" y="1703595"/>
            <a:ext cx="1674243" cy="485461"/>
          </a:xfrm>
          <a:prstGeom prst="roundRect">
            <a:avLst/>
          </a:prstGeom>
          <a:gradFill>
            <a:gsLst>
              <a:gs pos="0">
                <a:schemeClr val="accent1">
                  <a:lumMod val="40000"/>
                  <a:lumOff val="60000"/>
                </a:schemeClr>
              </a:gs>
              <a:gs pos="100000">
                <a:schemeClr val="accent1">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Computational Neuroscience</a:t>
            </a:r>
            <a:endParaRPr lang="en-US" sz="1600" dirty="0">
              <a:solidFill>
                <a:schemeClr val="tx1"/>
              </a:solidFill>
            </a:endParaRPr>
          </a:p>
        </p:txBody>
      </p:sp>
      <p:sp>
        <p:nvSpPr>
          <p:cNvPr id="10" name="Down Arrow 9"/>
          <p:cNvSpPr/>
          <p:nvPr/>
        </p:nvSpPr>
        <p:spPr>
          <a:xfrm rot="17985987">
            <a:off x="3208334" y="2190816"/>
            <a:ext cx="533400" cy="102995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Down Arrow 10"/>
          <p:cNvSpPr/>
          <p:nvPr/>
        </p:nvSpPr>
        <p:spPr>
          <a:xfrm rot="14256132">
            <a:off x="3075021" y="4831909"/>
            <a:ext cx="533400" cy="1029950"/>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TextBox 11"/>
          <p:cNvSpPr txBox="1"/>
          <p:nvPr/>
        </p:nvSpPr>
        <p:spPr>
          <a:xfrm>
            <a:off x="1141832" y="1233854"/>
            <a:ext cx="1479379" cy="338554"/>
          </a:xfrm>
          <a:prstGeom prst="rect">
            <a:avLst/>
          </a:prstGeom>
          <a:noFill/>
        </p:spPr>
        <p:txBody>
          <a:bodyPr wrap="none" rtlCol="0">
            <a:spAutoFit/>
          </a:bodyPr>
          <a:lstStyle/>
          <a:p>
            <a:r>
              <a:rPr lang="en-US" sz="1600" dirty="0" smtClean="0"/>
              <a:t>Neural Theory</a:t>
            </a:r>
            <a:endParaRPr lang="en-US" sz="1600" dirty="0"/>
          </a:p>
        </p:txBody>
      </p:sp>
      <p:sp>
        <p:nvSpPr>
          <p:cNvPr id="13" name="TextBox 12"/>
          <p:cNvSpPr txBox="1"/>
          <p:nvPr/>
        </p:nvSpPr>
        <p:spPr>
          <a:xfrm>
            <a:off x="440625" y="3945093"/>
            <a:ext cx="2955901" cy="338554"/>
          </a:xfrm>
          <a:prstGeom prst="rect">
            <a:avLst/>
          </a:prstGeom>
          <a:noFill/>
        </p:spPr>
        <p:txBody>
          <a:bodyPr wrap="square" rtlCol="0">
            <a:spAutoFit/>
          </a:bodyPr>
          <a:lstStyle/>
          <a:p>
            <a:pPr algn="ctr"/>
            <a:r>
              <a:rPr lang="en-US" sz="1600" dirty="0" smtClean="0"/>
              <a:t>Enabling </a:t>
            </a:r>
            <a:r>
              <a:rPr lang="en-US" sz="1600" dirty="0"/>
              <a:t>H</a:t>
            </a:r>
            <a:r>
              <a:rPr lang="en-US" sz="1600" dirty="0" smtClean="0"/>
              <a:t>ardware</a:t>
            </a:r>
            <a:endParaRPr lang="en-US" sz="1600" dirty="0"/>
          </a:p>
        </p:txBody>
      </p:sp>
      <p:sp>
        <p:nvSpPr>
          <p:cNvPr id="14" name="Rounded Rectangle 13"/>
          <p:cNvSpPr/>
          <p:nvPr/>
        </p:nvSpPr>
        <p:spPr>
          <a:xfrm>
            <a:off x="6400800" y="3841780"/>
            <a:ext cx="2667000" cy="2482809"/>
          </a:xfrm>
          <a:prstGeom prst="roundRect">
            <a:avLst/>
          </a:prstGeom>
          <a:gradFill>
            <a:gsLst>
              <a:gs pos="0">
                <a:schemeClr val="accent4">
                  <a:lumMod val="75000"/>
                </a:schemeClr>
              </a:gs>
              <a:gs pos="100000">
                <a:schemeClr val="accent5">
                  <a:lumMod val="20000"/>
                  <a:lumOff val="80000"/>
                </a:schemeClr>
              </a:gs>
            </a:gsLst>
          </a:gradFill>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600" dirty="0" smtClean="0">
                <a:solidFill>
                  <a:schemeClr val="tx1"/>
                </a:solidFill>
              </a:rPr>
              <a:t>Deployable National Security Applications</a:t>
            </a:r>
          </a:p>
          <a:p>
            <a:pPr marL="285750" indent="-285750">
              <a:buFont typeface="Arial" panose="020B0604020202020204" pitchFamily="34" charset="0"/>
              <a:buChar char="•"/>
            </a:pPr>
            <a:endParaRPr lang="en-US" sz="1600" dirty="0">
              <a:solidFill>
                <a:schemeClr val="tx1"/>
              </a:solidFill>
            </a:endParaRPr>
          </a:p>
        </p:txBody>
      </p:sp>
      <p:sp>
        <p:nvSpPr>
          <p:cNvPr id="15" name="Rounded Rectangle 14"/>
          <p:cNvSpPr/>
          <p:nvPr/>
        </p:nvSpPr>
        <p:spPr>
          <a:xfrm>
            <a:off x="6400800" y="1219210"/>
            <a:ext cx="2667000" cy="2535949"/>
          </a:xfrm>
          <a:prstGeom prst="roundRect">
            <a:avLst/>
          </a:prstGeom>
          <a:solidFill>
            <a:schemeClr val="bg1">
              <a:lumMod val="75000"/>
              <a:alpha val="49020"/>
            </a:schemeClr>
          </a:solidFill>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sz="1600" dirty="0" smtClean="0">
                <a:solidFill>
                  <a:schemeClr val="tx1"/>
                </a:solidFill>
              </a:rPr>
              <a:t>Advanced Scientific &amp; Data-Driven</a:t>
            </a:r>
            <a:r>
              <a:rPr lang="en-US" sz="400" dirty="0" smtClean="0">
                <a:solidFill>
                  <a:schemeClr val="tx1"/>
                </a:solidFill>
              </a:rPr>
              <a:t> </a:t>
            </a:r>
            <a:r>
              <a:rPr lang="en-US" sz="1600" dirty="0" smtClean="0">
                <a:solidFill>
                  <a:schemeClr val="tx1"/>
                </a:solidFill>
              </a:rPr>
              <a:t>Computing</a:t>
            </a:r>
            <a:endParaRPr lang="en-US" sz="1600" dirty="0">
              <a:solidFill>
                <a:schemeClr val="tx1"/>
              </a:solidFill>
            </a:endParaRPr>
          </a:p>
        </p:txBody>
      </p:sp>
      <p:sp>
        <p:nvSpPr>
          <p:cNvPr id="16" name="Down Arrow 15"/>
          <p:cNvSpPr/>
          <p:nvPr/>
        </p:nvSpPr>
        <p:spPr>
          <a:xfrm rot="14400000">
            <a:off x="6027632" y="1856384"/>
            <a:ext cx="533400" cy="102995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Down Arrow 16"/>
          <p:cNvSpPr/>
          <p:nvPr/>
        </p:nvSpPr>
        <p:spPr>
          <a:xfrm rot="17985987">
            <a:off x="6027530" y="4451536"/>
            <a:ext cx="533400" cy="1029950"/>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Rounded Rectangle 17"/>
          <p:cNvSpPr/>
          <p:nvPr/>
        </p:nvSpPr>
        <p:spPr>
          <a:xfrm>
            <a:off x="3911502" y="2448251"/>
            <a:ext cx="20320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Neural Machine-Learning Algorithms</a:t>
            </a:r>
            <a:endParaRPr lang="en-US" sz="1400" dirty="0">
              <a:solidFill>
                <a:schemeClr val="accent3">
                  <a:lumMod val="50000"/>
                </a:schemeClr>
              </a:solidFill>
            </a:endParaRPr>
          </a:p>
        </p:txBody>
      </p:sp>
      <p:sp>
        <p:nvSpPr>
          <p:cNvPr id="19" name="Rounded Rectangle 18"/>
          <p:cNvSpPr/>
          <p:nvPr/>
        </p:nvSpPr>
        <p:spPr>
          <a:xfrm>
            <a:off x="3911502" y="3021781"/>
            <a:ext cx="20320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Formal Neural Computing Theory</a:t>
            </a:r>
            <a:endParaRPr lang="en-US" sz="1400" dirty="0">
              <a:solidFill>
                <a:schemeClr val="accent3">
                  <a:lumMod val="50000"/>
                </a:schemeClr>
              </a:solidFill>
            </a:endParaRPr>
          </a:p>
        </p:txBody>
      </p:sp>
      <p:sp>
        <p:nvSpPr>
          <p:cNvPr id="20" name="Rounded Rectangle 19"/>
          <p:cNvSpPr/>
          <p:nvPr/>
        </p:nvSpPr>
        <p:spPr>
          <a:xfrm>
            <a:off x="3911502" y="4168841"/>
            <a:ext cx="20320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Configurable CMOS Neural Architectures</a:t>
            </a:r>
            <a:endParaRPr lang="en-US" sz="1400" dirty="0">
              <a:solidFill>
                <a:schemeClr val="accent3">
                  <a:lumMod val="50000"/>
                </a:schemeClr>
              </a:solidFill>
            </a:endParaRPr>
          </a:p>
        </p:txBody>
      </p:sp>
      <p:sp>
        <p:nvSpPr>
          <p:cNvPr id="21" name="Rounded Rectangle 20"/>
          <p:cNvSpPr/>
          <p:nvPr/>
        </p:nvSpPr>
        <p:spPr>
          <a:xfrm>
            <a:off x="3911502" y="4742371"/>
            <a:ext cx="20320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Adaptive post-CMOS Neural Architectures</a:t>
            </a:r>
            <a:endParaRPr lang="en-US" sz="1400" dirty="0">
              <a:solidFill>
                <a:schemeClr val="accent3">
                  <a:lumMod val="50000"/>
                </a:schemeClr>
              </a:solidFill>
            </a:endParaRPr>
          </a:p>
        </p:txBody>
      </p:sp>
      <p:sp>
        <p:nvSpPr>
          <p:cNvPr id="22" name="Rounded Rectangle 21"/>
          <p:cNvSpPr/>
          <p:nvPr/>
        </p:nvSpPr>
        <p:spPr>
          <a:xfrm>
            <a:off x="3911502" y="3595311"/>
            <a:ext cx="20320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UQ of Neural Algorithms</a:t>
            </a:r>
            <a:endParaRPr lang="en-US" sz="1400" dirty="0">
              <a:solidFill>
                <a:schemeClr val="accent3">
                  <a:lumMod val="50000"/>
                </a:schemeClr>
              </a:solidFill>
            </a:endParaRPr>
          </a:p>
        </p:txBody>
      </p:sp>
      <p:pic>
        <p:nvPicPr>
          <p:cNvPr id="23" name="Picture 2" descr="C:\Users\cdjame\Documents\Projects\HAANA\Logo\HAANA_LogoF.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958" y="5315899"/>
            <a:ext cx="921185" cy="9657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631223" y="1246866"/>
            <a:ext cx="2540977" cy="584775"/>
          </a:xfrm>
          <a:prstGeom prst="rect">
            <a:avLst/>
          </a:prstGeom>
          <a:noFill/>
        </p:spPr>
        <p:txBody>
          <a:bodyPr wrap="square" lIns="0" rIns="0" rtlCol="0">
            <a:spAutoFit/>
          </a:bodyPr>
          <a:lstStyle/>
          <a:p>
            <a:pPr algn="ctr"/>
            <a:r>
              <a:rPr lang="en-US" sz="1600" dirty="0" smtClean="0"/>
              <a:t>Neural Computing Capabilities</a:t>
            </a:r>
            <a:endParaRPr lang="en-US" sz="1600" dirty="0"/>
          </a:p>
        </p:txBody>
      </p:sp>
      <p:sp>
        <p:nvSpPr>
          <p:cNvPr id="25" name="Rounded Rectangle 24"/>
          <p:cNvSpPr/>
          <p:nvPr/>
        </p:nvSpPr>
        <p:spPr>
          <a:xfrm>
            <a:off x="1243706" y="2264730"/>
            <a:ext cx="1666732" cy="485461"/>
          </a:xfrm>
          <a:prstGeom prst="roundRect">
            <a:avLst/>
          </a:prstGeom>
          <a:gradFill>
            <a:gsLst>
              <a:gs pos="0">
                <a:schemeClr val="accent1">
                  <a:lumMod val="40000"/>
                  <a:lumOff val="60000"/>
                </a:schemeClr>
              </a:gs>
              <a:gs pos="100000">
                <a:schemeClr val="accent1">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Modeling &amp; Simulation</a:t>
            </a:r>
            <a:endParaRPr lang="en-US" sz="1600" dirty="0">
              <a:solidFill>
                <a:schemeClr val="tx1"/>
              </a:solidFill>
            </a:endParaRPr>
          </a:p>
        </p:txBody>
      </p:sp>
      <p:sp>
        <p:nvSpPr>
          <p:cNvPr id="26" name="Rounded Rectangle 25"/>
          <p:cNvSpPr/>
          <p:nvPr/>
        </p:nvSpPr>
        <p:spPr>
          <a:xfrm>
            <a:off x="308466" y="2859816"/>
            <a:ext cx="1666732" cy="485461"/>
          </a:xfrm>
          <a:prstGeom prst="roundRect">
            <a:avLst/>
          </a:prstGeom>
          <a:gradFill>
            <a:gsLst>
              <a:gs pos="0">
                <a:schemeClr val="accent1">
                  <a:lumMod val="40000"/>
                  <a:lumOff val="60000"/>
                </a:schemeClr>
              </a:gs>
              <a:gs pos="100000">
                <a:schemeClr val="accent1">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solidFill>
                  <a:schemeClr val="tx1"/>
                </a:solidFill>
              </a:rPr>
              <a:t>Neuro-Informatics</a:t>
            </a:r>
            <a:endParaRPr lang="en-US" sz="1600" dirty="0">
              <a:solidFill>
                <a:schemeClr val="tx1"/>
              </a:solidFill>
            </a:endParaRPr>
          </a:p>
        </p:txBody>
      </p:sp>
      <p:sp>
        <p:nvSpPr>
          <p:cNvPr id="27" name="Rounded Rectangle 26"/>
          <p:cNvSpPr/>
          <p:nvPr/>
        </p:nvSpPr>
        <p:spPr>
          <a:xfrm>
            <a:off x="1644125" y="4861423"/>
            <a:ext cx="1498211"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BMC - Memory Technology</a:t>
            </a:r>
            <a:endParaRPr lang="en-US" sz="1400" dirty="0">
              <a:solidFill>
                <a:schemeClr val="tx1"/>
              </a:solidFill>
            </a:endParaRPr>
          </a:p>
        </p:txBody>
      </p:sp>
      <p:sp>
        <p:nvSpPr>
          <p:cNvPr id="28" name="Rounded Rectangle 27"/>
          <p:cNvSpPr/>
          <p:nvPr/>
        </p:nvSpPr>
        <p:spPr>
          <a:xfrm>
            <a:off x="1679140" y="5772634"/>
            <a:ext cx="1367934"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smtClean="0">
                <a:solidFill>
                  <a:schemeClr val="tx1"/>
                </a:solidFill>
              </a:rPr>
              <a:t>Micro-Sensors</a:t>
            </a:r>
            <a:endParaRPr lang="en-US" sz="1400" dirty="0">
              <a:solidFill>
                <a:schemeClr val="tx1"/>
              </a:solidFill>
            </a:endParaRPr>
          </a:p>
        </p:txBody>
      </p:sp>
      <p:sp>
        <p:nvSpPr>
          <p:cNvPr id="29" name="Rounded Rectangle 28"/>
          <p:cNvSpPr/>
          <p:nvPr/>
        </p:nvSpPr>
        <p:spPr>
          <a:xfrm>
            <a:off x="306918" y="4333919"/>
            <a:ext cx="1666732"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tx1"/>
                </a:solidFill>
              </a:rPr>
              <a:t>Non-Von Neumann Architectures</a:t>
            </a:r>
            <a:endParaRPr lang="en-US" sz="1200" dirty="0">
              <a:solidFill>
                <a:schemeClr val="tx1"/>
              </a:solidFill>
            </a:endParaRPr>
          </a:p>
        </p:txBody>
      </p:sp>
      <p:sp>
        <p:nvSpPr>
          <p:cNvPr id="30" name="Rounded Rectangle 29"/>
          <p:cNvSpPr/>
          <p:nvPr/>
        </p:nvSpPr>
        <p:spPr>
          <a:xfrm>
            <a:off x="276187" y="5112334"/>
            <a:ext cx="1311975" cy="976947"/>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bIns="0" rtlCol="0" anchor="b" anchorCtr="0"/>
          <a:lstStyle/>
          <a:p>
            <a:pPr algn="ctr"/>
            <a:r>
              <a:rPr lang="en-US" sz="1600" dirty="0" smtClean="0">
                <a:solidFill>
                  <a:schemeClr val="tx1"/>
                </a:solidFill>
              </a:rPr>
              <a:t>MESA Fab</a:t>
            </a:r>
            <a:endParaRPr lang="en-US" sz="1600" dirty="0">
              <a:solidFill>
                <a:schemeClr val="tx1"/>
              </a:solidFill>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936" y="5162606"/>
            <a:ext cx="906115" cy="64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2089239" y="2957221"/>
            <a:ext cx="1144667" cy="524009"/>
          </a:xfrm>
          <a:prstGeom prst="roundRect">
            <a:avLst/>
          </a:prstGeom>
          <a:gradFill>
            <a:gsLst>
              <a:gs pos="0">
                <a:schemeClr val="accent1">
                  <a:lumMod val="40000"/>
                  <a:lumOff val="60000"/>
                </a:schemeClr>
              </a:gs>
              <a:gs pos="100000">
                <a:schemeClr val="accent1">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dirty="0">
              <a:solidFill>
                <a:schemeClr val="tx1"/>
              </a:solidFill>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1672" y="3048000"/>
            <a:ext cx="939800" cy="381000"/>
          </a:xfrm>
          <a:prstGeom prst="rect">
            <a:avLst/>
          </a:prstGeom>
        </p:spPr>
      </p:pic>
      <p:sp>
        <p:nvSpPr>
          <p:cNvPr id="34" name="Rounded Rectangle 33"/>
          <p:cNvSpPr/>
          <p:nvPr/>
        </p:nvSpPr>
        <p:spPr>
          <a:xfrm>
            <a:off x="6866418" y="1955120"/>
            <a:ext cx="18034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Neural-inspired Communication</a:t>
            </a:r>
            <a:endParaRPr lang="en-US" sz="1400" dirty="0">
              <a:solidFill>
                <a:schemeClr val="accent3">
                  <a:lumMod val="50000"/>
                </a:schemeClr>
              </a:solidFill>
            </a:endParaRPr>
          </a:p>
        </p:txBody>
      </p:sp>
      <p:sp>
        <p:nvSpPr>
          <p:cNvPr id="35" name="Rounded Rectangle 34"/>
          <p:cNvSpPr/>
          <p:nvPr/>
        </p:nvSpPr>
        <p:spPr>
          <a:xfrm>
            <a:off x="7202621" y="2564817"/>
            <a:ext cx="18034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Adaptive memory management</a:t>
            </a:r>
            <a:endParaRPr lang="en-US" sz="1400" dirty="0">
              <a:solidFill>
                <a:schemeClr val="accent3">
                  <a:lumMod val="50000"/>
                </a:schemeClr>
              </a:solidFill>
            </a:endParaRPr>
          </a:p>
        </p:txBody>
      </p:sp>
      <p:sp>
        <p:nvSpPr>
          <p:cNvPr id="36" name="Rounded Rectangle 35"/>
          <p:cNvSpPr/>
          <p:nvPr/>
        </p:nvSpPr>
        <p:spPr>
          <a:xfrm>
            <a:off x="6674810" y="3174515"/>
            <a:ext cx="1803498" cy="508970"/>
          </a:xfrm>
          <a:prstGeom prst="roundRect">
            <a:avLst/>
          </a:prstGeom>
          <a:gradFill>
            <a:gsLst>
              <a:gs pos="0">
                <a:schemeClr val="accent3">
                  <a:lumMod val="60000"/>
                  <a:lumOff val="40000"/>
                </a:schemeClr>
              </a:gs>
              <a:gs pos="100000">
                <a:schemeClr val="accent3">
                  <a:lumMod val="40000"/>
                  <a:lumOff val="60000"/>
                </a:schemeClr>
              </a:gs>
            </a:gsLst>
          </a:gra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solidFill>
                  <a:schemeClr val="accent3">
                    <a:lumMod val="50000"/>
                  </a:schemeClr>
                </a:solidFill>
              </a:rPr>
              <a:t>Robust machine learning</a:t>
            </a:r>
            <a:endParaRPr lang="en-US" sz="1400" dirty="0">
              <a:solidFill>
                <a:schemeClr val="accent3">
                  <a:lumMod val="50000"/>
                </a:schemeClr>
              </a:solidFill>
            </a:endParaRPr>
          </a:p>
        </p:txBody>
      </p:sp>
      <p:sp>
        <p:nvSpPr>
          <p:cNvPr id="37" name="Rounded Rectangle 36"/>
          <p:cNvSpPr/>
          <p:nvPr/>
        </p:nvSpPr>
        <p:spPr>
          <a:xfrm>
            <a:off x="6770147" y="4581959"/>
            <a:ext cx="1369603"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tx1"/>
                </a:solidFill>
              </a:rPr>
              <a:t>Cybersecurity</a:t>
            </a:r>
            <a:endParaRPr lang="en-US" sz="1200" dirty="0">
              <a:solidFill>
                <a:schemeClr val="tx1"/>
              </a:solidFill>
            </a:endParaRPr>
          </a:p>
        </p:txBody>
      </p:sp>
      <p:sp>
        <p:nvSpPr>
          <p:cNvPr id="38" name="Rounded Rectangle 37"/>
          <p:cNvSpPr/>
          <p:nvPr/>
        </p:nvSpPr>
        <p:spPr>
          <a:xfrm>
            <a:off x="7034593" y="5167593"/>
            <a:ext cx="1981200"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tx1"/>
                </a:solidFill>
              </a:rPr>
              <a:t>Embedded Pattern Recognition Systems</a:t>
            </a:r>
            <a:endParaRPr lang="en-US" sz="1200" dirty="0">
              <a:solidFill>
                <a:schemeClr val="tx1"/>
              </a:solidFill>
            </a:endParaRPr>
          </a:p>
        </p:txBody>
      </p:sp>
      <p:sp>
        <p:nvSpPr>
          <p:cNvPr id="39" name="Rounded Rectangle 38"/>
          <p:cNvSpPr/>
          <p:nvPr/>
        </p:nvSpPr>
        <p:spPr>
          <a:xfrm>
            <a:off x="6640943" y="5753227"/>
            <a:ext cx="1628011" cy="485461"/>
          </a:xfrm>
          <a:prstGeom prst="roundRect">
            <a:avLst/>
          </a:prstGeom>
          <a:gradFill>
            <a:gsLst>
              <a:gs pos="0">
                <a:schemeClr val="accent5">
                  <a:lumMod val="40000"/>
                  <a:lumOff val="60000"/>
                </a:schemeClr>
              </a:gs>
              <a:gs pos="100000">
                <a:schemeClr val="accent5">
                  <a:lumMod val="20000"/>
                  <a:lumOff val="80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solidFill>
                  <a:schemeClr val="tx1"/>
                </a:solidFill>
              </a:rPr>
              <a:t>Smart Sensor Technology</a:t>
            </a:r>
            <a:endParaRPr lang="en-US" sz="1200" dirty="0">
              <a:solidFill>
                <a:schemeClr val="tx1"/>
              </a:solidFill>
            </a:endParaRPr>
          </a:p>
        </p:txBody>
      </p:sp>
      <p:pic>
        <p:nvPicPr>
          <p:cNvPr id="40" name="Picture 8" descr="SNL_color_stack.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Tree>
    <p:extLst>
      <p:ext uri="{BB962C8B-B14F-4D97-AF65-F5344CB8AC3E}">
        <p14:creationId xmlns:p14="http://schemas.microsoft.com/office/powerpoint/2010/main" val="3433071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25"/>
            <a:ext cx="8229600" cy="991675"/>
          </a:xfrm>
        </p:spPr>
        <p:txBody>
          <a:bodyPr/>
          <a:lstStyle/>
          <a:p>
            <a:r>
              <a:rPr lang="en-US" sz="2800" dirty="0" smtClean="0">
                <a:solidFill>
                  <a:schemeClr val="tx1"/>
                </a:solidFill>
                <a:latin typeface="Arial" panose="020B0604020202020204" pitchFamily="34" charset="0"/>
                <a:cs typeface="Arial" panose="020B0604020202020204" pitchFamily="34" charset="0"/>
              </a:rPr>
              <a:t>Hardware Acceleration of Adaptive Neural Algorithms (HAANA)</a:t>
            </a:r>
            <a:endParaRPr lang="en-US" sz="2800" dirty="0">
              <a:solidFill>
                <a:schemeClr val="tx1"/>
              </a:solidFill>
              <a:latin typeface="Arial" panose="020B0604020202020204" pitchFamily="34" charset="0"/>
              <a:cs typeface="Arial" panose="020B0604020202020204" pitchFamily="34" charset="0"/>
            </a:endParaRPr>
          </a:p>
        </p:txBody>
      </p:sp>
      <p:pic>
        <p:nvPicPr>
          <p:cNvPr id="1026" name="Picture 2" descr="C:\Users\cdjame\Documents\HAANA\ProposalDocuments\HAANA_System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100" y="1371600"/>
            <a:ext cx="8435050" cy="4695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cdjame\Documents\Projects\HAANA\Logo\HAANA_LogoF.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NL_color_stack.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sp>
        <p:nvSpPr>
          <p:cNvPr id="8" name="Slide Number Placeholder 3"/>
          <p:cNvSpPr>
            <a:spLocks noGrp="1"/>
          </p:cNvSpPr>
          <p:nvPr>
            <p:ph type="sldNum" sz="quarter" idx="12"/>
          </p:nvPr>
        </p:nvSpPr>
        <p:spPr>
          <a:xfrm>
            <a:off x="8305800" y="6517867"/>
            <a:ext cx="609600" cy="374650"/>
          </a:xfrm>
        </p:spPr>
        <p:txBody>
          <a:bodyPr/>
          <a:lstStyle/>
          <a:p>
            <a:fld id="{A5E55A7B-7854-E145-92D9-B491DF4BAE2D}" type="slidenum">
              <a:rPr lang="en-US" smtClean="0">
                <a:latin typeface="Arial" panose="020B0604020202020204" pitchFamily="34" charset="0"/>
                <a:cs typeface="Arial" panose="020B0604020202020204" pitchFamily="34" charset="0"/>
              </a:rPr>
              <a:p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819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30"/>
            <a:ext cx="8229600" cy="991675"/>
          </a:xfrm>
        </p:spPr>
        <p:txBody>
          <a:bodyPr/>
          <a:lstStyle/>
          <a:p>
            <a:r>
              <a:rPr lang="en-US" sz="2800" dirty="0" smtClean="0">
                <a:latin typeface="+mj-lt"/>
              </a:rPr>
              <a:t>End </a:t>
            </a:r>
            <a:r>
              <a:rPr lang="en-US" sz="2800" dirty="0">
                <a:latin typeface="+mj-lt"/>
              </a:rPr>
              <a:t>of Moore’s </a:t>
            </a:r>
            <a:r>
              <a:rPr lang="en-US" sz="2800" dirty="0" smtClean="0">
                <a:latin typeface="+mj-lt"/>
              </a:rPr>
              <a:t>Law- </a:t>
            </a:r>
            <a:br>
              <a:rPr lang="en-US" sz="2800" dirty="0" smtClean="0">
                <a:latin typeface="+mj-lt"/>
              </a:rPr>
            </a:br>
            <a:r>
              <a:rPr lang="en-US" sz="2800" dirty="0" smtClean="0">
                <a:latin typeface="+mj-lt"/>
              </a:rPr>
              <a:t>Motivation for Neuromorphic Architectures</a:t>
            </a:r>
            <a:endParaRPr lang="en-US" sz="2800" dirty="0">
              <a:latin typeface="+mj-lt"/>
            </a:endParaRPr>
          </a:p>
        </p:txBody>
      </p:sp>
      <p:sp>
        <p:nvSpPr>
          <p:cNvPr id="3" name="Content Placeholder 2"/>
          <p:cNvSpPr>
            <a:spLocks noGrp="1"/>
          </p:cNvSpPr>
          <p:nvPr>
            <p:ph idx="1"/>
          </p:nvPr>
        </p:nvSpPr>
        <p:spPr/>
        <p:txBody>
          <a:bodyPr/>
          <a:lstStyle/>
          <a:p>
            <a:r>
              <a:rPr lang="en-US" dirty="0">
                <a:latin typeface="+mn-lt"/>
              </a:rPr>
              <a:t> Post Moore’s Law effects</a:t>
            </a:r>
          </a:p>
          <a:p>
            <a:pPr lvl="1"/>
            <a:r>
              <a:rPr lang="en-US" dirty="0" smtClean="0">
                <a:latin typeface="+mn-lt"/>
              </a:rPr>
              <a:t>Processing </a:t>
            </a:r>
            <a:r>
              <a:rPr lang="en-US" dirty="0">
                <a:latin typeface="+mn-lt"/>
              </a:rPr>
              <a:t>limited by power not complexity</a:t>
            </a:r>
          </a:p>
          <a:p>
            <a:pPr lvl="1"/>
            <a:r>
              <a:rPr lang="en-US" dirty="0">
                <a:latin typeface="+mn-lt"/>
              </a:rPr>
              <a:t>We can build it but we can’t cool </a:t>
            </a:r>
            <a:r>
              <a:rPr lang="en-US" dirty="0" smtClean="0">
                <a:latin typeface="+mn-lt"/>
              </a:rPr>
              <a:t>it</a:t>
            </a:r>
          </a:p>
          <a:p>
            <a:pPr lvl="1"/>
            <a:endParaRPr lang="en-US" dirty="0">
              <a:latin typeface="+mn-lt"/>
            </a:endParaRPr>
          </a:p>
          <a:p>
            <a:r>
              <a:rPr lang="en-US" dirty="0">
                <a:latin typeface="+mn-lt"/>
              </a:rPr>
              <a:t> Operational cost &gt; capital costs</a:t>
            </a:r>
          </a:p>
          <a:p>
            <a:pPr lvl="1"/>
            <a:r>
              <a:rPr lang="en-US" dirty="0">
                <a:latin typeface="+mn-lt"/>
              </a:rPr>
              <a:t>Power, People &amp; Space</a:t>
            </a:r>
          </a:p>
          <a:p>
            <a:endParaRPr lang="en-US" dirty="0">
              <a:latin typeface="+mn-lt"/>
            </a:endParaRPr>
          </a:p>
          <a:p>
            <a:r>
              <a:rPr lang="en-US" dirty="0">
                <a:latin typeface="+mn-lt"/>
              </a:rPr>
              <a:t> However, economics still driving </a:t>
            </a:r>
            <a:r>
              <a:rPr lang="en-US" dirty="0" smtClean="0">
                <a:latin typeface="+mn-lt"/>
              </a:rPr>
              <a:t>change</a:t>
            </a:r>
          </a:p>
          <a:p>
            <a:pPr lvl="1"/>
            <a:r>
              <a:rPr lang="en-US" dirty="0" smtClean="0">
                <a:latin typeface="+mn-lt"/>
              </a:rPr>
              <a:t>Virtualization</a:t>
            </a:r>
            <a:r>
              <a:rPr lang="en-US" dirty="0">
                <a:latin typeface="+mn-lt"/>
              </a:rPr>
              <a:t>: Improved server </a:t>
            </a:r>
            <a:r>
              <a:rPr lang="en-US" dirty="0" smtClean="0">
                <a:latin typeface="+mn-lt"/>
              </a:rPr>
              <a:t>utilization</a:t>
            </a:r>
          </a:p>
          <a:p>
            <a:pPr lvl="1"/>
            <a:r>
              <a:rPr lang="en-US" dirty="0" smtClean="0">
                <a:latin typeface="+mn-lt"/>
              </a:rPr>
              <a:t>Cloud</a:t>
            </a:r>
            <a:r>
              <a:rPr lang="en-US" dirty="0">
                <a:latin typeface="+mn-lt"/>
              </a:rPr>
              <a:t>: Reduced user complexity &amp; cost</a:t>
            </a:r>
          </a:p>
          <a:p>
            <a:endParaRPr lang="en-US" dirty="0">
              <a:latin typeface="+mn-lt"/>
            </a:endParaRPr>
          </a:p>
          <a:p>
            <a:r>
              <a:rPr lang="en-US" dirty="0">
                <a:latin typeface="+mn-lt"/>
              </a:rPr>
              <a:t> Cloud/Virtualization approaching maturity</a:t>
            </a:r>
          </a:p>
          <a:p>
            <a:endParaRPr lang="en-US"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6"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00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von Neumann Architecture</a:t>
            </a:r>
          </a:p>
        </p:txBody>
      </p:sp>
      <p:sp>
        <p:nvSpPr>
          <p:cNvPr id="3" name="Content Placeholder 2"/>
          <p:cNvSpPr>
            <a:spLocks noGrp="1"/>
          </p:cNvSpPr>
          <p:nvPr>
            <p:ph idx="1"/>
          </p:nvPr>
        </p:nvSpPr>
        <p:spPr/>
        <p:txBody>
          <a:bodyPr/>
          <a:lstStyle/>
          <a:p>
            <a:r>
              <a:rPr lang="en-US" sz="2800" dirty="0" smtClean="0">
                <a:latin typeface="+mn-lt"/>
              </a:rPr>
              <a:t>Strengths</a:t>
            </a:r>
          </a:p>
          <a:p>
            <a:pPr lvl="1"/>
            <a:r>
              <a:rPr lang="en-US" sz="2400" dirty="0" smtClean="0">
                <a:latin typeface="+mn-lt"/>
              </a:rPr>
              <a:t>Ubiquitous </a:t>
            </a:r>
            <a:r>
              <a:rPr lang="en-US" sz="2400" dirty="0">
                <a:latin typeface="+mn-lt"/>
              </a:rPr>
              <a:t>&amp; bullet </a:t>
            </a:r>
            <a:r>
              <a:rPr lang="en-US" sz="2400" dirty="0" smtClean="0">
                <a:latin typeface="+mn-lt"/>
              </a:rPr>
              <a:t>proof</a:t>
            </a:r>
          </a:p>
          <a:p>
            <a:pPr lvl="1"/>
            <a:r>
              <a:rPr lang="en-US" sz="2400" dirty="0" smtClean="0">
                <a:latin typeface="+mn-lt"/>
              </a:rPr>
              <a:t>Memory </a:t>
            </a:r>
            <a:r>
              <a:rPr lang="en-US" sz="2400" dirty="0">
                <a:latin typeface="+mn-lt"/>
              </a:rPr>
              <a:t>model offers maximum flexibility</a:t>
            </a:r>
          </a:p>
          <a:p>
            <a:endParaRPr lang="en-US" sz="2800" dirty="0">
              <a:latin typeface="+mn-lt"/>
            </a:endParaRPr>
          </a:p>
          <a:p>
            <a:r>
              <a:rPr lang="en-US" sz="2800" dirty="0" smtClean="0">
                <a:latin typeface="+mn-lt"/>
              </a:rPr>
              <a:t>Weaknesses</a:t>
            </a:r>
          </a:p>
          <a:p>
            <a:pPr lvl="1"/>
            <a:r>
              <a:rPr lang="en-US" sz="2400" dirty="0" smtClean="0">
                <a:latin typeface="+mn-lt"/>
              </a:rPr>
              <a:t>Performance </a:t>
            </a:r>
            <a:r>
              <a:rPr lang="en-US" sz="2400" dirty="0">
                <a:latin typeface="+mn-lt"/>
              </a:rPr>
              <a:t>is power </a:t>
            </a:r>
            <a:r>
              <a:rPr lang="en-US" sz="2400" dirty="0" smtClean="0">
                <a:latin typeface="+mn-lt"/>
              </a:rPr>
              <a:t>limited</a:t>
            </a:r>
          </a:p>
          <a:p>
            <a:pPr lvl="1"/>
            <a:r>
              <a:rPr lang="en-US" sz="2400" dirty="0" smtClean="0">
                <a:latin typeface="+mn-lt"/>
              </a:rPr>
              <a:t>Primary </a:t>
            </a:r>
            <a:r>
              <a:rPr lang="en-US" sz="2400" dirty="0">
                <a:latin typeface="+mn-lt"/>
              </a:rPr>
              <a:t>culprit: Memory </a:t>
            </a:r>
            <a:r>
              <a:rPr lang="en-US" sz="2400" dirty="0" smtClean="0">
                <a:latin typeface="+mn-lt"/>
              </a:rPr>
              <a:t>model</a:t>
            </a:r>
          </a:p>
          <a:p>
            <a:pPr lvl="1"/>
            <a:r>
              <a:rPr lang="en-US" sz="2400" dirty="0" smtClean="0">
                <a:latin typeface="+mn-lt"/>
              </a:rPr>
              <a:t>Typically </a:t>
            </a:r>
            <a:r>
              <a:rPr lang="en-US" sz="2400" dirty="0">
                <a:latin typeface="+mn-lt"/>
              </a:rPr>
              <a:t>sub-optimal for high repetition </a:t>
            </a:r>
            <a:r>
              <a:rPr lang="en-US" sz="2400" dirty="0" smtClean="0">
                <a:latin typeface="+mn-lt"/>
              </a:rPr>
              <a:t>tasks</a:t>
            </a:r>
          </a:p>
          <a:p>
            <a:pPr lvl="2"/>
            <a:r>
              <a:rPr lang="en-US" sz="2000" dirty="0" smtClean="0">
                <a:latin typeface="+mn-lt"/>
              </a:rPr>
              <a:t>Floating </a:t>
            </a:r>
            <a:r>
              <a:rPr lang="en-US" sz="2000" dirty="0">
                <a:latin typeface="+mn-lt"/>
              </a:rPr>
              <a:t>point, ex. </a:t>
            </a:r>
            <a:r>
              <a:rPr lang="en-US" sz="2000" dirty="0" err="1" smtClean="0">
                <a:latin typeface="+mn-lt"/>
              </a:rPr>
              <a:t>Nvidia</a:t>
            </a:r>
            <a:endParaRPr lang="en-US" sz="2000" dirty="0" smtClean="0">
              <a:latin typeface="+mn-lt"/>
            </a:endParaRPr>
          </a:p>
          <a:p>
            <a:pPr lvl="2"/>
            <a:r>
              <a:rPr lang="en-US" sz="2000" dirty="0" smtClean="0">
                <a:latin typeface="+mn-lt"/>
              </a:rPr>
              <a:t>Network </a:t>
            </a:r>
            <a:r>
              <a:rPr lang="en-US" sz="2000" dirty="0">
                <a:latin typeface="+mn-lt"/>
              </a:rPr>
              <a:t>Protocols</a:t>
            </a:r>
          </a:p>
          <a:p>
            <a:endParaRPr lang="en-US" sz="2800" dirty="0">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55A7B-7854-E145-92D9-B491DF4BAE2D}" type="slidenum">
              <a:rPr kumimoji="0" lang="en-US" sz="1400" b="0" i="0" u="none" strike="noStrike" kern="1200" cap="none" spc="0" normalizeH="0" baseline="0" noProof="0" smtClean="0">
                <a:ln>
                  <a:noFill/>
                </a:ln>
                <a:solidFill>
                  <a:prstClr val="black"/>
                </a:solidFill>
                <a:effectLst/>
                <a:uLnTx/>
                <a:uFillTx/>
                <a:latin typeface="Calibri"/>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Calibri"/>
              <a:ea typeface="+mn-ea"/>
            </a:endParaRPr>
          </a:p>
        </p:txBody>
      </p:sp>
      <p:pic>
        <p:nvPicPr>
          <p:cNvPr id="5" name="Picture 8" descr="SNL_color_stack.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5" y="6540177"/>
            <a:ext cx="739215" cy="324503"/>
          </a:xfrm>
          <a:prstGeom prst="rect">
            <a:avLst/>
          </a:prstGeom>
          <a:noFill/>
          <a:ln w="9525">
            <a:noFill/>
            <a:miter lim="800000"/>
            <a:headEnd/>
            <a:tailEnd/>
          </a:ln>
        </p:spPr>
      </p:pic>
      <p:pic>
        <p:nvPicPr>
          <p:cNvPr id="6" name="Picture 2" descr="C:\Users\cdjame\Documents\Projects\HAANA\Logo\HAANA_LogoF.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4407" r="11124"/>
          <a:stretch/>
        </p:blipFill>
        <p:spPr bwMode="auto">
          <a:xfrm>
            <a:off x="8153400" y="96456"/>
            <a:ext cx="932288" cy="119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477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RL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40666</TotalTime>
  <Words>4049</Words>
  <Application>Microsoft Office PowerPoint</Application>
  <PresentationFormat>On-screen Show (4:3)</PresentationFormat>
  <Paragraphs>903</Paragraphs>
  <Slides>52</Slides>
  <Notes>28</Notes>
  <HiddenSlides>0</HiddenSlides>
  <MMClips>2</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Sandia_CorpPresentation_Template1</vt:lpstr>
      <vt:lpstr>LRL Powerpoint template</vt:lpstr>
      <vt:lpstr>PowerPoint Presentation</vt:lpstr>
      <vt:lpstr>Acknowledgments</vt:lpstr>
      <vt:lpstr>PowerPoint Presentation</vt:lpstr>
      <vt:lpstr>PowerPoint Presentation</vt:lpstr>
      <vt:lpstr>PowerPoint Presentation</vt:lpstr>
      <vt:lpstr>PowerPoint Presentation</vt:lpstr>
      <vt:lpstr>Hardware Acceleration of Adaptive Neural Algorithms (HAANA)</vt:lpstr>
      <vt:lpstr>End of Moore’s Law-  Motivation for Neuromorphic Architectures</vt:lpstr>
      <vt:lpstr>von Neumann Architecture</vt:lpstr>
      <vt:lpstr>Changing Nature of Computing</vt:lpstr>
      <vt:lpstr>PowerPoint Presentation</vt:lpstr>
      <vt:lpstr>PowerPoint Presentation</vt:lpstr>
      <vt:lpstr>PowerPoint Presentation</vt:lpstr>
      <vt:lpstr>PowerPoint Presentation</vt:lpstr>
      <vt:lpstr>PowerPoint Presentation</vt:lpstr>
      <vt:lpstr>PowerPoint Presentation</vt:lpstr>
      <vt:lpstr>Data-driven computing methods are limited… by data; auto-encoder for data reconstruction </vt:lpstr>
      <vt:lpstr>“Neurogenic deep learning” enables adaptation to changing data</vt:lpstr>
      <vt:lpstr>PowerPoint Presentation</vt:lpstr>
      <vt:lpstr>PowerPoint Presentation</vt:lpstr>
      <vt:lpstr>PowerPoint Presentation</vt:lpstr>
      <vt:lpstr>Tracking the Known: Bracketing Previously Identified Threats</vt:lpstr>
      <vt:lpstr>Accelerate PCRE processing with  Temporal Processing Unit (TPU)</vt:lpstr>
      <vt:lpstr>TPU Integration for PCRE Processing</vt:lpstr>
      <vt:lpstr>Spiking Temporal Processing Unit (STPU)</vt:lpstr>
      <vt:lpstr>Liquid State Machine</vt:lpstr>
      <vt:lpstr>Demonstrated LSM Applications</vt:lpstr>
      <vt:lpstr>Mapping LSMs onto the STPU</vt:lpstr>
      <vt:lpstr>PowerPoint Presentation</vt:lpstr>
      <vt:lpstr>PowerPoint Presentation</vt:lpstr>
      <vt:lpstr>PowerPoint Presentation</vt:lpstr>
      <vt:lpstr>Using Spike Timing of STPU</vt:lpstr>
      <vt:lpstr>Practical Application on STPU</vt:lpstr>
      <vt:lpstr>Median-filtering</vt:lpstr>
      <vt:lpstr>Median-filtering</vt:lpstr>
      <vt:lpstr>Median-filtering</vt:lpstr>
      <vt:lpstr>Median-filtering</vt:lpstr>
      <vt:lpstr>Steganography with the STPU</vt:lpstr>
      <vt:lpstr>Steganography example</vt:lpstr>
      <vt:lpstr>Phase-differencing demonstration</vt:lpstr>
      <vt:lpstr>Phase-differencing demonstration</vt:lpstr>
      <vt:lpstr>STPU Shows Great Promise</vt:lpstr>
      <vt:lpstr>HAANA: Research to Reality</vt:lpstr>
      <vt:lpstr>PowerPoint Presentation</vt:lpstr>
      <vt:lpstr>Matrix multiplication </vt:lpstr>
      <vt:lpstr>PowerPoint Presentation</vt:lpstr>
      <vt:lpstr>PowerPoint Presentation</vt:lpstr>
      <vt:lpstr>PowerPoint Presentation</vt:lpstr>
      <vt:lpstr>PowerPoint Presentation</vt:lpstr>
      <vt:lpstr>Combined impact of device non-idealities  on algorithm performance</vt:lpstr>
      <vt:lpstr>Summary</vt:lpstr>
      <vt:lpstr>PowerPoint Presentation</vt:lpstr>
    </vt:vector>
  </TitlesOfParts>
  <Company>Sandia National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Conrad D</dc:creator>
  <cp:lastModifiedBy>jhnaegl</cp:lastModifiedBy>
  <cp:revision>424</cp:revision>
  <dcterms:created xsi:type="dcterms:W3CDTF">2015-10-29T13:49:26Z</dcterms:created>
  <dcterms:modified xsi:type="dcterms:W3CDTF">2016-10-27T19:25:39Z</dcterms:modified>
</cp:coreProperties>
</file>