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flac" ContentType="audio/unknown"/>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1" r:id="rId1"/>
  </p:sldMasterIdLst>
  <p:notesMasterIdLst>
    <p:notesMasterId r:id="rId34"/>
  </p:notesMasterIdLst>
  <p:sldIdLst>
    <p:sldId id="256" r:id="rId2"/>
    <p:sldId id="296" r:id="rId3"/>
    <p:sldId id="277" r:id="rId4"/>
    <p:sldId id="301" r:id="rId5"/>
    <p:sldId id="282" r:id="rId6"/>
    <p:sldId id="283" r:id="rId7"/>
    <p:sldId id="287" r:id="rId8"/>
    <p:sldId id="288" r:id="rId9"/>
    <p:sldId id="289" r:id="rId10"/>
    <p:sldId id="284" r:id="rId11"/>
    <p:sldId id="290" r:id="rId12"/>
    <p:sldId id="292" r:id="rId13"/>
    <p:sldId id="293" r:id="rId14"/>
    <p:sldId id="294" r:id="rId15"/>
    <p:sldId id="295" r:id="rId16"/>
    <p:sldId id="338" r:id="rId17"/>
    <p:sldId id="310" r:id="rId18"/>
    <p:sldId id="335" r:id="rId19"/>
    <p:sldId id="306" r:id="rId20"/>
    <p:sldId id="329" r:id="rId21"/>
    <p:sldId id="330" r:id="rId22"/>
    <p:sldId id="331" r:id="rId23"/>
    <p:sldId id="332" r:id="rId24"/>
    <p:sldId id="333" r:id="rId25"/>
    <p:sldId id="334" r:id="rId26"/>
    <p:sldId id="336" r:id="rId27"/>
    <p:sldId id="341" r:id="rId28"/>
    <p:sldId id="343" r:id="rId29"/>
    <p:sldId id="340" r:id="rId30"/>
    <p:sldId id="316" r:id="rId31"/>
    <p:sldId id="263" r:id="rId32"/>
    <p:sldId id="325"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86395" autoAdjust="0"/>
  </p:normalViewPr>
  <p:slideViewPr>
    <p:cSldViewPr snapToGrid="0">
      <p:cViewPr varScale="1">
        <p:scale>
          <a:sx n="86" d="100"/>
          <a:sy n="86" d="100"/>
        </p:scale>
        <p:origin x="96" y="438"/>
      </p:cViewPr>
      <p:guideLst/>
    </p:cSldViewPr>
  </p:slideViewPr>
  <p:notesTextViewPr>
    <p:cViewPr>
      <p:scale>
        <a:sx n="1" d="1"/>
        <a:sy n="1" d="1"/>
      </p:scale>
      <p:origin x="0" y="0"/>
    </p:cViewPr>
  </p:notesTextViewPr>
  <p:notesViewPr>
    <p:cSldViewPr snapToGrid="0">
      <p:cViewPr varScale="1">
        <p:scale>
          <a:sx n="97" d="100"/>
          <a:sy n="97" d="100"/>
        </p:scale>
        <p:origin x="281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8A9972-EA44-4829-A9E7-F3EEC561F550}" type="datetimeFigureOut">
              <a:rPr lang="en-US" smtClean="0"/>
              <a:t>12/17/2019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460E40-C35E-42D7-BD62-96F13D381FB6}" type="slidenum">
              <a:rPr lang="en-US" smtClean="0"/>
              <a:t>‹#›</a:t>
            </a:fld>
            <a:endParaRPr lang="en-US"/>
          </a:p>
        </p:txBody>
      </p:sp>
    </p:spTree>
    <p:extLst>
      <p:ext uri="{BB962C8B-B14F-4D97-AF65-F5344CB8AC3E}">
        <p14:creationId xmlns:p14="http://schemas.microsoft.com/office/powerpoint/2010/main" val="3039209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uters.com/article/us-tech-intel-israel/intel-launches-first-artificial-intelligence-chip-springhill-idUSKCN1VA1L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with SWAP and Cost limited devices. Hoping to find that Edge computing would improve privacy. This talk is about the journey to explore </a:t>
            </a:r>
            <a:r>
              <a:rPr lang="en-US"/>
              <a:t>that space.</a:t>
            </a:r>
          </a:p>
        </p:txBody>
      </p:sp>
      <p:sp>
        <p:nvSpPr>
          <p:cNvPr id="4" name="Slide Number Placeholder 3"/>
          <p:cNvSpPr>
            <a:spLocks noGrp="1"/>
          </p:cNvSpPr>
          <p:nvPr>
            <p:ph type="sldNum" sz="quarter" idx="5"/>
          </p:nvPr>
        </p:nvSpPr>
        <p:spPr/>
        <p:txBody>
          <a:bodyPr/>
          <a:lstStyle/>
          <a:p>
            <a:fld id="{5A460E40-C35E-42D7-BD62-96F13D381FB6}" type="slidenum">
              <a:rPr lang="en-US" smtClean="0"/>
              <a:t>1</a:t>
            </a:fld>
            <a:endParaRPr lang="en-US"/>
          </a:p>
        </p:txBody>
      </p:sp>
    </p:spTree>
    <p:extLst>
      <p:ext uri="{BB962C8B-B14F-4D97-AF65-F5344CB8AC3E}">
        <p14:creationId xmlns:p14="http://schemas.microsoft.com/office/powerpoint/2010/main" val="3693430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460E40-C35E-42D7-BD62-96F13D381FB6}" type="slidenum">
              <a:rPr lang="en-US" smtClean="0"/>
              <a:t>29</a:t>
            </a:fld>
            <a:endParaRPr lang="en-US"/>
          </a:p>
        </p:txBody>
      </p:sp>
    </p:spTree>
    <p:extLst>
      <p:ext uri="{BB962C8B-B14F-4D97-AF65-F5344CB8AC3E}">
        <p14:creationId xmlns:p14="http://schemas.microsoft.com/office/powerpoint/2010/main" val="71846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minute  mark</a:t>
            </a:r>
          </a:p>
          <a:p>
            <a:endParaRPr lang="en-US" dirty="0"/>
          </a:p>
        </p:txBody>
      </p:sp>
      <p:sp>
        <p:nvSpPr>
          <p:cNvPr id="4" name="Slide Number Placeholder 3"/>
          <p:cNvSpPr>
            <a:spLocks noGrp="1"/>
          </p:cNvSpPr>
          <p:nvPr>
            <p:ph type="sldNum" sz="quarter" idx="5"/>
          </p:nvPr>
        </p:nvSpPr>
        <p:spPr/>
        <p:txBody>
          <a:bodyPr/>
          <a:lstStyle/>
          <a:p>
            <a:fld id="{5A460E40-C35E-42D7-BD62-96F13D381FB6}" type="slidenum">
              <a:rPr lang="en-US" smtClean="0"/>
              <a:t>4</a:t>
            </a:fld>
            <a:endParaRPr lang="en-US"/>
          </a:p>
        </p:txBody>
      </p:sp>
    </p:spTree>
    <p:extLst>
      <p:ext uri="{BB962C8B-B14F-4D97-AF65-F5344CB8AC3E}">
        <p14:creationId xmlns:p14="http://schemas.microsoft.com/office/powerpoint/2010/main" val="159894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Google Cloud Compute Engines or Amazon</a:t>
            </a:r>
            <a:r>
              <a:rPr lang="en-US" baseline="0" dirty="0"/>
              <a:t> EC2 Instances</a:t>
            </a:r>
            <a:endParaRPr lang="en-US" dirty="0"/>
          </a:p>
        </p:txBody>
      </p:sp>
      <p:sp>
        <p:nvSpPr>
          <p:cNvPr id="4" name="Slide Number Placeholder 3"/>
          <p:cNvSpPr>
            <a:spLocks noGrp="1"/>
          </p:cNvSpPr>
          <p:nvPr>
            <p:ph type="sldNum" sz="quarter" idx="10"/>
          </p:nvPr>
        </p:nvSpPr>
        <p:spPr/>
        <p:txBody>
          <a:bodyPr/>
          <a:lstStyle/>
          <a:p>
            <a:fld id="{5A460E40-C35E-42D7-BD62-96F13D381FB6}" type="slidenum">
              <a:rPr lang="en-US" smtClean="0"/>
              <a:t>5</a:t>
            </a:fld>
            <a:endParaRPr lang="en-US"/>
          </a:p>
        </p:txBody>
      </p:sp>
    </p:spTree>
    <p:extLst>
      <p:ext uri="{BB962C8B-B14F-4D97-AF65-F5344CB8AC3E}">
        <p14:creationId xmlns:p14="http://schemas.microsoft.com/office/powerpoint/2010/main" val="571240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a:t>
            </a:r>
          </a:p>
        </p:txBody>
      </p:sp>
      <p:sp>
        <p:nvSpPr>
          <p:cNvPr id="4" name="Slide Number Placeholder 3"/>
          <p:cNvSpPr>
            <a:spLocks noGrp="1"/>
          </p:cNvSpPr>
          <p:nvPr>
            <p:ph type="sldNum" sz="quarter" idx="5"/>
          </p:nvPr>
        </p:nvSpPr>
        <p:spPr/>
        <p:txBody>
          <a:bodyPr/>
          <a:lstStyle/>
          <a:p>
            <a:fld id="{5A460E40-C35E-42D7-BD62-96F13D381FB6}" type="slidenum">
              <a:rPr lang="en-US" smtClean="0"/>
              <a:t>7</a:t>
            </a:fld>
            <a:endParaRPr lang="en-US"/>
          </a:p>
        </p:txBody>
      </p:sp>
    </p:spTree>
    <p:extLst>
      <p:ext uri="{BB962C8B-B14F-4D97-AF65-F5344CB8AC3E}">
        <p14:creationId xmlns:p14="http://schemas.microsoft.com/office/powerpoint/2010/main" val="353479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 minutes</a:t>
            </a:r>
          </a:p>
        </p:txBody>
      </p:sp>
      <p:sp>
        <p:nvSpPr>
          <p:cNvPr id="4" name="Slide Number Placeholder 3"/>
          <p:cNvSpPr>
            <a:spLocks noGrp="1"/>
          </p:cNvSpPr>
          <p:nvPr>
            <p:ph type="sldNum" sz="quarter" idx="5"/>
          </p:nvPr>
        </p:nvSpPr>
        <p:spPr/>
        <p:txBody>
          <a:bodyPr/>
          <a:lstStyle/>
          <a:p>
            <a:fld id="{5A460E40-C35E-42D7-BD62-96F13D381FB6}" type="slidenum">
              <a:rPr lang="en-US" smtClean="0"/>
              <a:t>15</a:t>
            </a:fld>
            <a:endParaRPr lang="en-US"/>
          </a:p>
        </p:txBody>
      </p:sp>
    </p:spTree>
    <p:extLst>
      <p:ext uri="{BB962C8B-B14F-4D97-AF65-F5344CB8AC3E}">
        <p14:creationId xmlns:p14="http://schemas.microsoft.com/office/powerpoint/2010/main" val="252643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https://www.reuters.com/article/us-tech-intel-israel/intel-launches-first-artificial-intelligence-chip-springhill-idUSKCN1VA1LS</a:t>
            </a:r>
            <a:endParaRPr lang="en-US" dirty="0"/>
          </a:p>
          <a:p>
            <a:r>
              <a:rPr lang="en-US" dirty="0"/>
              <a:t>28 minutes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460E40-C35E-42D7-BD62-96F13D381F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34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a:t>
            </a:r>
          </a:p>
        </p:txBody>
      </p:sp>
      <p:sp>
        <p:nvSpPr>
          <p:cNvPr id="4" name="Slide Number Placeholder 3"/>
          <p:cNvSpPr>
            <a:spLocks noGrp="1"/>
          </p:cNvSpPr>
          <p:nvPr>
            <p:ph type="sldNum" sz="quarter" idx="5"/>
          </p:nvPr>
        </p:nvSpPr>
        <p:spPr/>
        <p:txBody>
          <a:bodyPr/>
          <a:lstStyle/>
          <a:p>
            <a:fld id="{5A460E40-C35E-42D7-BD62-96F13D381FB6}" type="slidenum">
              <a:rPr lang="en-US" smtClean="0"/>
              <a:t>22</a:t>
            </a:fld>
            <a:endParaRPr lang="en-US"/>
          </a:p>
        </p:txBody>
      </p:sp>
    </p:spTree>
    <p:extLst>
      <p:ext uri="{BB962C8B-B14F-4D97-AF65-F5344CB8AC3E}">
        <p14:creationId xmlns:p14="http://schemas.microsoft.com/office/powerpoint/2010/main" val="422462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460E40-C35E-42D7-BD62-96F13D381FB6}" type="slidenum">
              <a:rPr lang="en-US" smtClean="0"/>
              <a:t>25</a:t>
            </a:fld>
            <a:endParaRPr lang="en-US"/>
          </a:p>
        </p:txBody>
      </p:sp>
    </p:spTree>
    <p:extLst>
      <p:ext uri="{BB962C8B-B14F-4D97-AF65-F5344CB8AC3E}">
        <p14:creationId xmlns:p14="http://schemas.microsoft.com/office/powerpoint/2010/main" val="183301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 mins</a:t>
            </a:r>
          </a:p>
        </p:txBody>
      </p:sp>
      <p:sp>
        <p:nvSpPr>
          <p:cNvPr id="4" name="Slide Number Placeholder 3"/>
          <p:cNvSpPr>
            <a:spLocks noGrp="1"/>
          </p:cNvSpPr>
          <p:nvPr>
            <p:ph type="sldNum" sz="quarter" idx="5"/>
          </p:nvPr>
        </p:nvSpPr>
        <p:spPr/>
        <p:txBody>
          <a:bodyPr/>
          <a:lstStyle/>
          <a:p>
            <a:fld id="{5A460E40-C35E-42D7-BD62-96F13D381FB6}" type="slidenum">
              <a:rPr lang="en-US" smtClean="0"/>
              <a:t>26</a:t>
            </a:fld>
            <a:endParaRPr lang="en-US"/>
          </a:p>
        </p:txBody>
      </p:sp>
    </p:spTree>
    <p:extLst>
      <p:ext uri="{BB962C8B-B14F-4D97-AF65-F5344CB8AC3E}">
        <p14:creationId xmlns:p14="http://schemas.microsoft.com/office/powerpoint/2010/main" val="135752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F8DDC0-271F-494D-9013-4B1A74A3542F}"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670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EE4239A-FB9B-415E-B387-E2148EAD0939}" type="datetime1">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7547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1D04AE4-057F-4FDA-B2EA-CD592E31DDDC}"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1785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CEDA4F3-04ED-43EC-B48E-09CE1347577D}"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01596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299B8B2-CAED-43E7-A3D5-53AA3E9A178B}"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79095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239EC52-A298-4C88-A040-736A5CF78055}" type="datetime1">
              <a:rPr lang="en-US" smtClean="0"/>
              <a:t>12/17/2019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71618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A047B0F-78F9-440D-A39C-A326E651E927}" type="datetime1">
              <a:rPr lang="en-US" smtClean="0"/>
              <a:t>12/17/2019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5886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1DEE1-86D2-449A-AD94-4A8171E68FC0}"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0933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236720-351D-479D-9A65-D1DF7368AE7B}"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8862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46112" y="2052918"/>
            <a:ext cx="9403742" cy="4195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257BA3-BAC3-4A02-9CA7-8B53054E0F75}"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1257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4DF92A-FF55-4E8D-BE8F-18BA035D2F9F}" type="datetime1">
              <a:rPr lang="en-US" smtClean="0"/>
              <a:t>12/17/2019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4489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1C0190-8898-4F60-85C0-E289A0F97726}" type="datetime1">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0532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C9B225-2CC3-47C3-8471-955CFC2D5B86}" type="datetime1">
              <a:rPr lang="en-US" smtClean="0"/>
              <a:t>12/17/2019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806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D974315-88D4-4A7D-BB9C-E24409A0AD02}" type="datetime1">
              <a:rPr lang="en-US" smtClean="0"/>
              <a:t>12/17/2019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5990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C25366-B00D-4AE5-ABC6-B0BA2CA38C70}" type="datetime1">
              <a:rPr lang="en-US" smtClean="0"/>
              <a:t>12/17/2019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286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AC87956D-782F-4644-B900-79FFD54CE5A2}" type="datetime1">
              <a:rPr lang="en-US" smtClean="0"/>
              <a:t>12/17/2019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3948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2C9E18F-6467-404A-B94A-3D1D1ECDB794}" type="datetime1">
              <a:rPr lang="en-US" smtClean="0"/>
              <a:t>12/17/2019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779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F2374B3-80DF-4E78-82B7-671C42153ABB}" type="datetime1">
              <a:rPr lang="en-US" smtClean="0"/>
              <a:t>12/17/2019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18805223"/>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flac"/><Relationship Id="rId1" Type="http://schemas.microsoft.com/office/2007/relationships/media" Target="../media/media2.flac"/><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383" y="413886"/>
            <a:ext cx="11588816" cy="3506847"/>
          </a:xfrm>
        </p:spPr>
        <p:txBody>
          <a:bodyPr>
            <a:normAutofit/>
          </a:bodyPr>
          <a:lstStyle/>
          <a:p>
            <a:r>
              <a:rPr lang="en-US" b="1" dirty="0"/>
              <a:t>Machine Learning</a:t>
            </a:r>
            <a:br>
              <a:rPr lang="en-US" b="1" dirty="0"/>
            </a:br>
            <a:r>
              <a:rPr lang="en-US" b="1" dirty="0"/>
              <a:t>at the Edge: </a:t>
            </a:r>
            <a:br>
              <a:rPr lang="en-US" b="1" dirty="0"/>
            </a:br>
            <a:r>
              <a:rPr lang="en-US" sz="4000" b="1" dirty="0"/>
              <a:t>Impact on Analytics, Business, and Privacy</a:t>
            </a:r>
            <a:endParaRPr lang="en-US" sz="4000" dirty="0"/>
          </a:p>
        </p:txBody>
      </p:sp>
      <p:sp>
        <p:nvSpPr>
          <p:cNvPr id="3" name="Subtitle 2"/>
          <p:cNvSpPr>
            <a:spLocks noGrp="1"/>
          </p:cNvSpPr>
          <p:nvPr>
            <p:ph type="subTitle" idx="1"/>
          </p:nvPr>
        </p:nvSpPr>
        <p:spPr>
          <a:xfrm>
            <a:off x="1154955" y="4989135"/>
            <a:ext cx="8825658" cy="861420"/>
          </a:xfrm>
        </p:spPr>
        <p:txBody>
          <a:bodyPr>
            <a:noAutofit/>
          </a:bodyPr>
          <a:lstStyle/>
          <a:p>
            <a:pPr algn="ctr"/>
            <a:r>
              <a:rPr lang="en-US" sz="1800" cap="none" dirty="0">
                <a:solidFill>
                  <a:schemeClr val="tx1"/>
                </a:solidFill>
                <a:latin typeface="+mn-lt"/>
                <a:ea typeface="Cambria" panose="02040503050406030204" pitchFamily="18" charset="0"/>
              </a:rPr>
              <a:t>Christopher Krieger</a:t>
            </a:r>
          </a:p>
          <a:p>
            <a:pPr algn="ctr"/>
            <a:r>
              <a:rPr lang="en-US" sz="1800" cap="none" dirty="0">
                <a:solidFill>
                  <a:schemeClr val="tx1"/>
                </a:solidFill>
                <a:latin typeface="+mn-lt"/>
                <a:ea typeface="Cambria" panose="02040503050406030204" pitchFamily="18" charset="0"/>
              </a:rPr>
              <a:t>Neuromorphic Computation Research Group</a:t>
            </a:r>
          </a:p>
          <a:p>
            <a:pPr algn="ctr"/>
            <a:r>
              <a:rPr lang="en-US" sz="1800" cap="none" dirty="0">
                <a:solidFill>
                  <a:schemeClr val="tx1"/>
                </a:solidFill>
                <a:latin typeface="+mn-lt"/>
                <a:ea typeface="Cambria" panose="02040503050406030204" pitchFamily="18" charset="0"/>
              </a:rPr>
              <a:t>Laboratory for Physical Sciences</a:t>
            </a:r>
          </a:p>
        </p:txBody>
      </p:sp>
    </p:spTree>
    <p:extLst>
      <p:ext uri="{BB962C8B-B14F-4D97-AF65-F5344CB8AC3E}">
        <p14:creationId xmlns:p14="http://schemas.microsoft.com/office/powerpoint/2010/main" val="157628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(Default) Privacy</a:t>
            </a:r>
          </a:p>
        </p:txBody>
      </p:sp>
      <p:sp>
        <p:nvSpPr>
          <p:cNvPr id="4" name="Slide Number Placeholder 3">
            <a:extLst>
              <a:ext uri="{FF2B5EF4-FFF2-40B4-BE49-F238E27FC236}">
                <a16:creationId xmlns:a16="http://schemas.microsoft.com/office/drawing/2014/main" id="{125B6095-8779-4F57-A9E5-F0EC43C025C9}"/>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528293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 y="452717"/>
            <a:ext cx="1905000" cy="1926415"/>
          </a:xfrm>
        </p:spPr>
        <p:txBody>
          <a:bodyPr/>
          <a:lstStyle/>
          <a:p>
            <a:r>
              <a:rPr lang="en-US" sz="3600" dirty="0"/>
              <a:t>My Activity</a:t>
            </a:r>
          </a:p>
        </p:txBody>
      </p:sp>
      <p:sp>
        <p:nvSpPr>
          <p:cNvPr id="3" name="Content Placeholder 2"/>
          <p:cNvSpPr>
            <a:spLocks noGrp="1"/>
          </p:cNvSpPr>
          <p:nvPr>
            <p:ph idx="1"/>
          </p:nvPr>
        </p:nvSpPr>
        <p:spPr/>
        <p:txBody>
          <a:bodyPr/>
          <a:lstStyle/>
          <a:p>
            <a:endParaRPr lang="en-US" dirty="0"/>
          </a:p>
          <a:p>
            <a:endParaRPr lang="en-US" dirty="0"/>
          </a:p>
        </p:txBody>
      </p:sp>
      <p:pic>
        <p:nvPicPr>
          <p:cNvPr id="6" name="Picture 5"/>
          <p:cNvPicPr>
            <a:picLocks noChangeAspect="1"/>
          </p:cNvPicPr>
          <p:nvPr/>
        </p:nvPicPr>
        <p:blipFill>
          <a:blip r:embed="rId2"/>
          <a:stretch>
            <a:fillRect/>
          </a:stretch>
        </p:blipFill>
        <p:spPr>
          <a:xfrm>
            <a:off x="2192952" y="362876"/>
            <a:ext cx="9838095" cy="6352381"/>
          </a:xfrm>
          <a:prstGeom prst="rect">
            <a:avLst/>
          </a:prstGeom>
        </p:spPr>
      </p:pic>
      <p:sp>
        <p:nvSpPr>
          <p:cNvPr id="4" name="Slide Number Placeholder 3">
            <a:extLst>
              <a:ext uri="{FF2B5EF4-FFF2-40B4-BE49-F238E27FC236}">
                <a16:creationId xmlns:a16="http://schemas.microsoft.com/office/drawing/2014/main" id="{16A0210C-85E8-44D3-A629-ABD66F867FBA}"/>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478590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29533" y="577666"/>
            <a:ext cx="6466667" cy="1980952"/>
          </a:xfrm>
          <a:prstGeom prst="rect">
            <a:avLst/>
          </a:prstGeom>
          <a:ln>
            <a:solidFill>
              <a:schemeClr val="accent1">
                <a:lumMod val="75000"/>
              </a:schemeClr>
            </a:solidFill>
          </a:ln>
        </p:spPr>
      </p:pic>
      <p:pic>
        <p:nvPicPr>
          <p:cNvPr id="6" name="Picture 5"/>
          <p:cNvPicPr>
            <a:picLocks noChangeAspect="1"/>
          </p:cNvPicPr>
          <p:nvPr/>
        </p:nvPicPr>
        <p:blipFill>
          <a:blip r:embed="rId3"/>
          <a:stretch>
            <a:fillRect/>
          </a:stretch>
        </p:blipFill>
        <p:spPr>
          <a:xfrm>
            <a:off x="1924439" y="1766102"/>
            <a:ext cx="6276190" cy="2723809"/>
          </a:xfrm>
          <a:prstGeom prst="rect">
            <a:avLst/>
          </a:prstGeom>
          <a:ln>
            <a:solidFill>
              <a:schemeClr val="accent1">
                <a:lumMod val="75000"/>
              </a:schemeClr>
            </a:solidFill>
          </a:ln>
        </p:spPr>
      </p:pic>
      <p:pic>
        <p:nvPicPr>
          <p:cNvPr id="7" name="Picture 6"/>
          <p:cNvPicPr>
            <a:picLocks noChangeAspect="1"/>
          </p:cNvPicPr>
          <p:nvPr/>
        </p:nvPicPr>
        <p:blipFill>
          <a:blip r:embed="rId4"/>
          <a:stretch>
            <a:fillRect/>
          </a:stretch>
        </p:blipFill>
        <p:spPr>
          <a:xfrm>
            <a:off x="5596847" y="3306657"/>
            <a:ext cx="6342857" cy="3390476"/>
          </a:xfrm>
          <a:prstGeom prst="rect">
            <a:avLst/>
          </a:prstGeom>
          <a:ln>
            <a:solidFill>
              <a:schemeClr val="accent1">
                <a:lumMod val="75000"/>
              </a:schemeClr>
            </a:solidFill>
          </a:ln>
        </p:spPr>
      </p:pic>
      <p:sp>
        <p:nvSpPr>
          <p:cNvPr id="5" name="Title 1"/>
          <p:cNvSpPr>
            <a:spLocks noGrp="1"/>
          </p:cNvSpPr>
          <p:nvPr>
            <p:ph type="title"/>
          </p:nvPr>
        </p:nvSpPr>
        <p:spPr>
          <a:xfrm>
            <a:off x="316496" y="4630314"/>
            <a:ext cx="1905000" cy="1926415"/>
          </a:xfrm>
        </p:spPr>
        <p:txBody>
          <a:bodyPr/>
          <a:lstStyle/>
          <a:p>
            <a:r>
              <a:rPr lang="en-US" sz="3600" dirty="0"/>
              <a:t>My Activity</a:t>
            </a:r>
          </a:p>
        </p:txBody>
      </p:sp>
      <p:sp>
        <p:nvSpPr>
          <p:cNvPr id="2" name="Slide Number Placeholder 1">
            <a:extLst>
              <a:ext uri="{FF2B5EF4-FFF2-40B4-BE49-F238E27FC236}">
                <a16:creationId xmlns:a16="http://schemas.microsoft.com/office/drawing/2014/main" id="{04E1AA05-D13A-4E2C-8D5A-C38D457F6201}"/>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38038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63933" y="248476"/>
            <a:ext cx="6533333" cy="3542857"/>
          </a:xfrm>
          <a:prstGeom prst="rect">
            <a:avLst/>
          </a:prstGeom>
          <a:ln>
            <a:solidFill>
              <a:schemeClr val="accent1">
                <a:lumMod val="75000"/>
              </a:schemeClr>
            </a:solidFill>
          </a:ln>
        </p:spPr>
      </p:pic>
      <p:pic>
        <p:nvPicPr>
          <p:cNvPr id="10" name="Picture 9"/>
          <p:cNvPicPr>
            <a:picLocks noChangeAspect="1"/>
          </p:cNvPicPr>
          <p:nvPr/>
        </p:nvPicPr>
        <p:blipFill>
          <a:blip r:embed="rId3"/>
          <a:stretch>
            <a:fillRect/>
          </a:stretch>
        </p:blipFill>
        <p:spPr>
          <a:xfrm>
            <a:off x="1870999" y="2731053"/>
            <a:ext cx="6333333" cy="3066667"/>
          </a:xfrm>
          <a:prstGeom prst="rect">
            <a:avLst/>
          </a:prstGeom>
          <a:ln>
            <a:solidFill>
              <a:schemeClr val="accent1">
                <a:lumMod val="75000"/>
              </a:schemeClr>
            </a:solidFill>
          </a:ln>
        </p:spPr>
      </p:pic>
      <p:pic>
        <p:nvPicPr>
          <p:cNvPr id="8" name="Picture 7"/>
          <p:cNvPicPr>
            <a:picLocks noChangeAspect="1"/>
          </p:cNvPicPr>
          <p:nvPr/>
        </p:nvPicPr>
        <p:blipFill>
          <a:blip r:embed="rId4"/>
          <a:stretch>
            <a:fillRect/>
          </a:stretch>
        </p:blipFill>
        <p:spPr>
          <a:xfrm>
            <a:off x="3817062" y="5378672"/>
            <a:ext cx="6514286" cy="838095"/>
          </a:xfrm>
          <a:prstGeom prst="rect">
            <a:avLst/>
          </a:prstGeom>
          <a:ln>
            <a:solidFill>
              <a:schemeClr val="accent1">
                <a:lumMod val="75000"/>
              </a:schemeClr>
            </a:solidFill>
          </a:ln>
        </p:spPr>
      </p:pic>
      <p:sp>
        <p:nvSpPr>
          <p:cNvPr id="5" name="Title 1"/>
          <p:cNvSpPr>
            <a:spLocks noGrp="1"/>
          </p:cNvSpPr>
          <p:nvPr>
            <p:ph type="title"/>
          </p:nvPr>
        </p:nvSpPr>
        <p:spPr>
          <a:xfrm>
            <a:off x="9564190" y="1864918"/>
            <a:ext cx="1905000" cy="1926415"/>
          </a:xfrm>
        </p:spPr>
        <p:txBody>
          <a:bodyPr/>
          <a:lstStyle/>
          <a:p>
            <a:r>
              <a:rPr lang="en-US" sz="3600" dirty="0"/>
              <a:t>My Activity</a:t>
            </a:r>
          </a:p>
        </p:txBody>
      </p:sp>
      <p:sp>
        <p:nvSpPr>
          <p:cNvPr id="2" name="Slide Number Placeholder 1">
            <a:extLst>
              <a:ext uri="{FF2B5EF4-FFF2-40B4-BE49-F238E27FC236}">
                <a16:creationId xmlns:a16="http://schemas.microsoft.com/office/drawing/2014/main" id="{87790092-2712-4413-B172-7B593650BCB2}"/>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452064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Activity</a:t>
            </a:r>
          </a:p>
        </p:txBody>
      </p:sp>
      <p:sp>
        <p:nvSpPr>
          <p:cNvPr id="3" name="Content Placeholder 2"/>
          <p:cNvSpPr>
            <a:spLocks noGrp="1"/>
          </p:cNvSpPr>
          <p:nvPr>
            <p:ph idx="1"/>
          </p:nvPr>
        </p:nvSpPr>
        <p:spPr/>
        <p:txBody>
          <a:bodyPr/>
          <a:lstStyle/>
          <a:p>
            <a:endParaRPr lang="en-US" dirty="0"/>
          </a:p>
          <a:p>
            <a:endParaRPr lang="en-US" dirty="0"/>
          </a:p>
        </p:txBody>
      </p:sp>
      <p:pic>
        <p:nvPicPr>
          <p:cNvPr id="4" name="Picture 3"/>
          <p:cNvPicPr>
            <a:picLocks noChangeAspect="1"/>
          </p:cNvPicPr>
          <p:nvPr/>
        </p:nvPicPr>
        <p:blipFill>
          <a:blip r:embed="rId2"/>
          <a:stretch>
            <a:fillRect/>
          </a:stretch>
        </p:blipFill>
        <p:spPr>
          <a:xfrm>
            <a:off x="1348925" y="1376676"/>
            <a:ext cx="9714286" cy="5019048"/>
          </a:xfrm>
          <a:prstGeom prst="rect">
            <a:avLst/>
          </a:prstGeom>
        </p:spPr>
      </p:pic>
      <p:sp>
        <p:nvSpPr>
          <p:cNvPr id="5" name="Rectangle 4"/>
          <p:cNvSpPr/>
          <p:nvPr/>
        </p:nvSpPr>
        <p:spPr>
          <a:xfrm>
            <a:off x="10127974" y="3220278"/>
            <a:ext cx="616226" cy="3379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A1EF0F63-DDBF-41D2-8B1F-4DF72E1E4992}"/>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379446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Far Back</a:t>
            </a:r>
          </a:p>
        </p:txBody>
      </p:sp>
      <p:pic>
        <p:nvPicPr>
          <p:cNvPr id="4" name="Picture 3"/>
          <p:cNvPicPr>
            <a:picLocks noChangeAspect="1"/>
          </p:cNvPicPr>
          <p:nvPr/>
        </p:nvPicPr>
        <p:blipFill>
          <a:blip r:embed="rId3"/>
          <a:stretch>
            <a:fillRect/>
          </a:stretch>
        </p:blipFill>
        <p:spPr>
          <a:xfrm>
            <a:off x="2395398" y="2805692"/>
            <a:ext cx="6742857" cy="2638095"/>
          </a:xfrm>
          <a:prstGeom prst="rect">
            <a:avLst/>
          </a:prstGeom>
        </p:spPr>
      </p:pic>
      <p:sp>
        <p:nvSpPr>
          <p:cNvPr id="5" name="Rectangle 4"/>
          <p:cNvSpPr/>
          <p:nvPr/>
        </p:nvSpPr>
        <p:spPr>
          <a:xfrm>
            <a:off x="2524539" y="2981739"/>
            <a:ext cx="1500809" cy="5068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4276078-9420-4734-9E5B-8BF628B79548}"/>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716742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FIFEDOM: Status Today</a:t>
            </a:r>
          </a:p>
        </p:txBody>
      </p:sp>
      <p:sp>
        <p:nvSpPr>
          <p:cNvPr id="4" name="Content Placeholder 3"/>
          <p:cNvSpPr>
            <a:spLocks noGrp="1"/>
          </p:cNvSpPr>
          <p:nvPr>
            <p:ph idx="1"/>
          </p:nvPr>
        </p:nvSpPr>
        <p:spPr>
          <a:xfrm>
            <a:off x="646111" y="2052918"/>
            <a:ext cx="10920577" cy="4195481"/>
          </a:xfrm>
        </p:spPr>
        <p:txBody>
          <a:bodyPr/>
          <a:lstStyle/>
          <a:p>
            <a:r>
              <a:rPr lang="en-US" dirty="0"/>
              <a:t>FIFEDOM</a:t>
            </a:r>
          </a:p>
          <a:p>
            <a:pPr lvl="1"/>
            <a:r>
              <a:rPr lang="en-US" dirty="0"/>
              <a:t>Built a system that:</a:t>
            </a:r>
          </a:p>
          <a:p>
            <a:pPr lvl="2"/>
            <a:r>
              <a:rPr lang="en-US" dirty="0"/>
              <a:t>Converts speech to text in several languages (English, Korean, Mandarin, French)</a:t>
            </a:r>
          </a:p>
          <a:p>
            <a:pPr lvl="2"/>
            <a:r>
              <a:rPr lang="en-US" dirty="0"/>
              <a:t>Converts text in those languages to English</a:t>
            </a:r>
          </a:p>
          <a:p>
            <a:pPr lvl="2"/>
            <a:r>
              <a:rPr lang="en-US" dirty="0"/>
              <a:t>Searches the English text for keywords</a:t>
            </a:r>
          </a:p>
          <a:p>
            <a:pPr lvl="1"/>
            <a:r>
              <a:rPr lang="en-US" dirty="0"/>
              <a:t>Using:</a:t>
            </a:r>
          </a:p>
          <a:p>
            <a:pPr lvl="2"/>
            <a:r>
              <a:rPr lang="en-US" dirty="0"/>
              <a:t>Two interns spent two months, one intern still working part time</a:t>
            </a:r>
          </a:p>
          <a:p>
            <a:pPr lvl="2"/>
            <a:r>
              <a:rPr lang="en-US" dirty="0"/>
              <a:t>Google APIs version done and evaluated</a:t>
            </a:r>
          </a:p>
          <a:p>
            <a:pPr marL="457200" lvl="1" indent="0">
              <a:buNone/>
            </a:pPr>
            <a:endParaRPr lang="en-US" dirty="0"/>
          </a:p>
        </p:txBody>
      </p:sp>
      <p:sp>
        <p:nvSpPr>
          <p:cNvPr id="3" name="Slide Number Placeholder 2">
            <a:extLst>
              <a:ext uri="{FF2B5EF4-FFF2-40B4-BE49-F238E27FC236}">
                <a16:creationId xmlns:a16="http://schemas.microsoft.com/office/drawing/2014/main" id="{6BB5DE06-B688-45DA-9829-CB3ABEB59359}"/>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479254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11F0-F008-8D4F-907C-8374672C4231}"/>
              </a:ext>
            </a:extLst>
          </p:cNvPr>
          <p:cNvSpPr>
            <a:spLocks noGrp="1"/>
          </p:cNvSpPr>
          <p:nvPr>
            <p:ph type="title"/>
          </p:nvPr>
        </p:nvSpPr>
        <p:spPr/>
        <p:txBody>
          <a:bodyPr/>
          <a:lstStyle/>
          <a:p>
            <a:r>
              <a:rPr lang="en-US" dirty="0"/>
              <a:t>Example Speech to Text: English</a:t>
            </a:r>
          </a:p>
        </p:txBody>
      </p:sp>
      <p:pic>
        <p:nvPicPr>
          <p:cNvPr id="4" name="Online Media 3" descr="english_02">
            <a:hlinkClick r:id="" action="ppaction://media"/>
            <a:extLst>
              <a:ext uri="{FF2B5EF4-FFF2-40B4-BE49-F238E27FC236}">
                <a16:creationId xmlns:a16="http://schemas.microsoft.com/office/drawing/2014/main" id="{D37B44C1-8DDA-2046-B01C-A7F7A190DDF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031340" y="1491994"/>
            <a:ext cx="812800" cy="812800"/>
          </a:xfrm>
        </p:spPr>
      </p:pic>
      <p:sp>
        <p:nvSpPr>
          <p:cNvPr id="5" name="TextBox 4">
            <a:extLst>
              <a:ext uri="{FF2B5EF4-FFF2-40B4-BE49-F238E27FC236}">
                <a16:creationId xmlns:a16="http://schemas.microsoft.com/office/drawing/2014/main" id="{4704D843-2931-6C40-AEC3-0D9667794252}"/>
              </a:ext>
            </a:extLst>
          </p:cNvPr>
          <p:cNvSpPr txBox="1"/>
          <p:nvPr/>
        </p:nvSpPr>
        <p:spPr>
          <a:xfrm>
            <a:off x="954156" y="3455329"/>
            <a:ext cx="8582799" cy="646331"/>
          </a:xfrm>
          <a:prstGeom prst="rect">
            <a:avLst/>
          </a:prstGeom>
          <a:noFill/>
        </p:spPr>
        <p:txBody>
          <a:bodyPr wrap="none" rtlCol="0">
            <a:spAutoFit/>
          </a:bodyPr>
          <a:lstStyle/>
          <a:p>
            <a:r>
              <a:rPr lang="en-US" dirty="0"/>
              <a:t>Google: Tom came on Monday and </a:t>
            </a:r>
            <a:r>
              <a:rPr lang="en-US" dirty="0">
                <a:solidFill>
                  <a:srgbClr val="FF0000"/>
                </a:solidFill>
              </a:rPr>
              <a:t>Wednesday</a:t>
            </a:r>
            <a:r>
              <a:rPr lang="en-US" dirty="0"/>
              <a:t> back home the next day.</a:t>
            </a:r>
          </a:p>
          <a:p>
            <a:endParaRPr lang="en-US" dirty="0"/>
          </a:p>
        </p:txBody>
      </p:sp>
      <p:sp>
        <p:nvSpPr>
          <p:cNvPr id="6" name="TextBox 5">
            <a:extLst>
              <a:ext uri="{FF2B5EF4-FFF2-40B4-BE49-F238E27FC236}">
                <a16:creationId xmlns:a16="http://schemas.microsoft.com/office/drawing/2014/main" id="{33D9A4C0-3D16-844B-B542-5F32CC949FCC}"/>
              </a:ext>
            </a:extLst>
          </p:cNvPr>
          <p:cNvSpPr txBox="1"/>
          <p:nvPr/>
        </p:nvSpPr>
        <p:spPr>
          <a:xfrm>
            <a:off x="954156" y="2756341"/>
            <a:ext cx="7941365" cy="646331"/>
          </a:xfrm>
          <a:prstGeom prst="rect">
            <a:avLst/>
          </a:prstGeom>
          <a:noFill/>
        </p:spPr>
        <p:txBody>
          <a:bodyPr wrap="square" rtlCol="0">
            <a:spAutoFit/>
          </a:bodyPr>
          <a:lstStyle/>
          <a:p>
            <a:r>
              <a:rPr lang="en-US" dirty="0"/>
              <a:t>Human: Tom came on Monday and went back home the next day. </a:t>
            </a:r>
          </a:p>
          <a:p>
            <a:r>
              <a:rPr lang="en-US" dirty="0"/>
              <a:t> </a:t>
            </a:r>
          </a:p>
        </p:txBody>
      </p:sp>
      <p:sp>
        <p:nvSpPr>
          <p:cNvPr id="3" name="TextBox 2">
            <a:extLst>
              <a:ext uri="{FF2B5EF4-FFF2-40B4-BE49-F238E27FC236}">
                <a16:creationId xmlns:a16="http://schemas.microsoft.com/office/drawing/2014/main" id="{39394020-FC3E-9149-9D27-89102FC88D65}"/>
              </a:ext>
            </a:extLst>
          </p:cNvPr>
          <p:cNvSpPr txBox="1"/>
          <p:nvPr/>
        </p:nvSpPr>
        <p:spPr>
          <a:xfrm>
            <a:off x="4011134" y="4820087"/>
            <a:ext cx="4169731" cy="369332"/>
          </a:xfrm>
          <a:prstGeom prst="rect">
            <a:avLst/>
          </a:prstGeom>
          <a:noFill/>
        </p:spPr>
        <p:txBody>
          <a:bodyPr wrap="none" rtlCol="0">
            <a:spAutoFit/>
          </a:bodyPr>
          <a:lstStyle/>
          <a:p>
            <a:r>
              <a:rPr lang="en-US" dirty="0"/>
              <a:t>Google US-EN Word Error Rate: 4.9%</a:t>
            </a:r>
          </a:p>
        </p:txBody>
      </p:sp>
      <p:sp>
        <p:nvSpPr>
          <p:cNvPr id="7" name="Slide Number Placeholder 6">
            <a:extLst>
              <a:ext uri="{FF2B5EF4-FFF2-40B4-BE49-F238E27FC236}">
                <a16:creationId xmlns:a16="http://schemas.microsoft.com/office/drawing/2014/main" id="{2DE97BBE-6786-439E-901B-1550FE18734D}"/>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40490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11F0-F008-8D4F-907C-8374672C4231}"/>
              </a:ext>
            </a:extLst>
          </p:cNvPr>
          <p:cNvSpPr>
            <a:spLocks noGrp="1"/>
          </p:cNvSpPr>
          <p:nvPr>
            <p:ph type="title"/>
          </p:nvPr>
        </p:nvSpPr>
        <p:spPr/>
        <p:txBody>
          <a:bodyPr/>
          <a:lstStyle/>
          <a:p>
            <a:r>
              <a:rPr lang="en-US" dirty="0"/>
              <a:t>Example Speech to Text: Korean</a:t>
            </a:r>
          </a:p>
        </p:txBody>
      </p:sp>
      <p:sp>
        <p:nvSpPr>
          <p:cNvPr id="5" name="TextBox 4">
            <a:extLst>
              <a:ext uri="{FF2B5EF4-FFF2-40B4-BE49-F238E27FC236}">
                <a16:creationId xmlns:a16="http://schemas.microsoft.com/office/drawing/2014/main" id="{4704D843-2931-6C40-AEC3-0D9667794252}"/>
              </a:ext>
            </a:extLst>
          </p:cNvPr>
          <p:cNvSpPr txBox="1"/>
          <p:nvPr/>
        </p:nvSpPr>
        <p:spPr>
          <a:xfrm>
            <a:off x="954156" y="2858568"/>
            <a:ext cx="8666155" cy="923330"/>
          </a:xfrm>
          <a:prstGeom prst="rect">
            <a:avLst/>
          </a:prstGeom>
          <a:noFill/>
        </p:spPr>
        <p:txBody>
          <a:bodyPr wrap="none" rtlCol="0">
            <a:spAutoFit/>
          </a:bodyPr>
          <a:lstStyle/>
          <a:p>
            <a:r>
              <a:rPr lang="en-US" dirty="0"/>
              <a:t>Google: </a:t>
            </a:r>
            <a:r>
              <a:rPr lang="en-US" altLang="ko-KR" dirty="0"/>
              <a:t>"</a:t>
            </a:r>
            <a:r>
              <a:rPr lang="ko-KR" altLang="en-US" dirty="0"/>
              <a:t>먹었어</a:t>
            </a:r>
            <a:r>
              <a:rPr lang="en-US" altLang="ko-KR" dirty="0"/>
              <a:t>.      </a:t>
            </a:r>
            <a:r>
              <a:rPr lang="en-US" altLang="ko-KR" dirty="0">
                <a:solidFill>
                  <a:srgbClr val="FF0000"/>
                </a:solidFill>
              </a:rPr>
              <a:t>  </a:t>
            </a:r>
            <a:r>
              <a:rPr lang="en-US" altLang="ko-KR" dirty="0"/>
              <a:t>                                </a:t>
            </a:r>
            <a:r>
              <a:rPr lang="ko-KR" altLang="en-US" dirty="0"/>
              <a:t>어때</a:t>
            </a:r>
            <a:r>
              <a:rPr lang="en-US" altLang="ko-KR" dirty="0"/>
              <a:t> ?        </a:t>
            </a:r>
            <a:r>
              <a:rPr lang="ko-KR" altLang="en-US" dirty="0"/>
              <a:t>엄청 </a:t>
            </a:r>
            <a:r>
              <a:rPr lang="ko-KR" altLang="en-US" dirty="0">
                <a:solidFill>
                  <a:srgbClr val="FF0000"/>
                </a:solidFill>
              </a:rPr>
              <a:t>없어</a:t>
            </a:r>
            <a:r>
              <a:rPr lang="en-US" altLang="ko-KR" dirty="0">
                <a:solidFill>
                  <a:srgbClr val="FF0000"/>
                </a:solidFill>
              </a:rPr>
              <a:t>           </a:t>
            </a:r>
            <a:r>
              <a:rPr lang="ko-KR" altLang="en-US" dirty="0"/>
              <a:t>그게 다야</a:t>
            </a:r>
            <a:r>
              <a:rPr lang="en-US" altLang="ko-KR" dirty="0"/>
              <a:t> ?”</a:t>
            </a:r>
          </a:p>
          <a:p>
            <a:r>
              <a:rPr lang="en-US" altLang="ko-KR" dirty="0"/>
              <a:t>English:   Did you drink? </a:t>
            </a:r>
            <a:r>
              <a:rPr lang="en-US" altLang="ko-KR" dirty="0">
                <a:solidFill>
                  <a:srgbClr val="FF0000"/>
                </a:solidFill>
              </a:rPr>
              <a:t>[ ]</a:t>
            </a:r>
            <a:r>
              <a:rPr lang="en-US" altLang="ko-KR" dirty="0"/>
              <a:t>  What did you think? </a:t>
            </a:r>
            <a:r>
              <a:rPr lang="en-US" altLang="ko-KR" dirty="0">
                <a:solidFill>
                  <a:srgbClr val="FF0000"/>
                </a:solidFill>
              </a:rPr>
              <a:t>[ ]  </a:t>
            </a:r>
            <a:r>
              <a:rPr lang="en-US" altLang="ko-KR" dirty="0"/>
              <a:t>Very </a:t>
            </a:r>
            <a:r>
              <a:rPr lang="en-US" altLang="ko-KR" dirty="0">
                <a:solidFill>
                  <a:srgbClr val="FF0000"/>
                </a:solidFill>
              </a:rPr>
              <a:t>no</a:t>
            </a:r>
            <a:r>
              <a:rPr lang="en-US" altLang="ko-KR" dirty="0"/>
              <a:t>.        “That’s all?” </a:t>
            </a:r>
            <a:endParaRPr lang="ko-KR" altLang="en-US" dirty="0"/>
          </a:p>
          <a:p>
            <a:endParaRPr lang="en-US" dirty="0"/>
          </a:p>
        </p:txBody>
      </p:sp>
      <p:sp>
        <p:nvSpPr>
          <p:cNvPr id="6" name="TextBox 5">
            <a:extLst>
              <a:ext uri="{FF2B5EF4-FFF2-40B4-BE49-F238E27FC236}">
                <a16:creationId xmlns:a16="http://schemas.microsoft.com/office/drawing/2014/main" id="{33D9A4C0-3D16-844B-B542-5F32CC949FCC}"/>
              </a:ext>
            </a:extLst>
          </p:cNvPr>
          <p:cNvSpPr txBox="1"/>
          <p:nvPr/>
        </p:nvSpPr>
        <p:spPr>
          <a:xfrm>
            <a:off x="954156" y="2041797"/>
            <a:ext cx="9825461" cy="923330"/>
          </a:xfrm>
          <a:prstGeom prst="rect">
            <a:avLst/>
          </a:prstGeom>
          <a:noFill/>
        </p:spPr>
        <p:txBody>
          <a:bodyPr wrap="square" rtlCol="0">
            <a:spAutoFit/>
          </a:bodyPr>
          <a:lstStyle/>
          <a:p>
            <a:r>
              <a:rPr lang="en-US" dirty="0"/>
              <a:t>Human: “</a:t>
            </a:r>
            <a:r>
              <a:rPr lang="ko-KR" altLang="en-US" dirty="0"/>
              <a:t>먹었어 </a:t>
            </a:r>
            <a:r>
              <a:rPr lang="en-US" altLang="ko-KR" dirty="0"/>
              <a:t>?“                "</a:t>
            </a:r>
            <a:r>
              <a:rPr lang="ko-KR" altLang="en-US" dirty="0"/>
              <a:t>응</a:t>
            </a:r>
            <a:r>
              <a:rPr lang="en-US" altLang="ko-KR" dirty="0"/>
              <a:t>.“          "- </a:t>
            </a:r>
            <a:r>
              <a:rPr lang="ko-KR" altLang="en-US" dirty="0"/>
              <a:t>어때 </a:t>
            </a:r>
            <a:r>
              <a:rPr lang="en-US" altLang="ko-KR" dirty="0"/>
              <a:t>?“       "</a:t>
            </a:r>
            <a:r>
              <a:rPr lang="ko-KR" altLang="en-US" dirty="0"/>
              <a:t>쓴</a:t>
            </a:r>
            <a:r>
              <a:rPr lang="en-US" altLang="ko-KR" dirty="0"/>
              <a:t>. </a:t>
            </a:r>
            <a:r>
              <a:rPr lang="ko-KR" altLang="en-US" dirty="0"/>
              <a:t>엄청 쓴</a:t>
            </a:r>
            <a:r>
              <a:rPr lang="en-US" altLang="ko-KR" dirty="0"/>
              <a:t>."    "</a:t>
            </a:r>
            <a:r>
              <a:rPr lang="ko-KR" altLang="en-US" dirty="0"/>
              <a:t>그게 다야 </a:t>
            </a:r>
            <a:r>
              <a:rPr lang="en-US" altLang="ko-KR" dirty="0"/>
              <a:t>?”</a:t>
            </a:r>
          </a:p>
          <a:p>
            <a:r>
              <a:rPr lang="en-US" altLang="ko-KR" dirty="0"/>
              <a:t>English: </a:t>
            </a:r>
            <a:r>
              <a:rPr lang="en-US" dirty="0"/>
              <a:t>"Did you drink it?" "Yeah." "How was it?" "Bitter. Very bitter." "That's it?"</a:t>
            </a:r>
          </a:p>
          <a:p>
            <a:endParaRPr lang="en-US" altLang="ko-KR" dirty="0"/>
          </a:p>
        </p:txBody>
      </p:sp>
      <p:pic>
        <p:nvPicPr>
          <p:cNvPr id="9" name="Online Media 2" descr="Korean_02">
            <a:hlinkClick r:id="" action="ppaction://media"/>
            <a:extLst>
              <a:ext uri="{FF2B5EF4-FFF2-40B4-BE49-F238E27FC236}">
                <a16:creationId xmlns:a16="http://schemas.microsoft.com/office/drawing/2014/main" id="{2BCC2550-772B-C94C-A787-027E7C3913A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839155" y="1158197"/>
            <a:ext cx="812800" cy="812800"/>
          </a:xfrm>
          <a:prstGeom prst="rect">
            <a:avLst/>
          </a:prstGeom>
        </p:spPr>
      </p:pic>
      <p:sp>
        <p:nvSpPr>
          <p:cNvPr id="3" name="Slide Number Placeholder 2">
            <a:extLst>
              <a:ext uri="{FF2B5EF4-FFF2-40B4-BE49-F238E27FC236}">
                <a16:creationId xmlns:a16="http://schemas.microsoft.com/office/drawing/2014/main" id="{1D4275C0-EE3D-4CF8-88F5-CE13E550A972}"/>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11153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After the Edge</a:t>
            </a:r>
          </a:p>
        </p:txBody>
      </p:sp>
      <p:sp>
        <p:nvSpPr>
          <p:cNvPr id="2" name="Slide Number Placeholder 1">
            <a:extLst>
              <a:ext uri="{FF2B5EF4-FFF2-40B4-BE49-F238E27FC236}">
                <a16:creationId xmlns:a16="http://schemas.microsoft.com/office/drawing/2014/main" id="{736B6324-61C5-4FD0-89ED-7084972CE1D1}"/>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3171037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of Talk: 3… 2… 1…</a:t>
            </a:r>
          </a:p>
        </p:txBody>
      </p:sp>
      <p:sp>
        <p:nvSpPr>
          <p:cNvPr id="3" name="Content Placeholder 2"/>
          <p:cNvSpPr>
            <a:spLocks noGrp="1"/>
          </p:cNvSpPr>
          <p:nvPr>
            <p:ph idx="1"/>
          </p:nvPr>
        </p:nvSpPr>
        <p:spPr/>
        <p:txBody>
          <a:bodyPr>
            <a:normAutofit/>
          </a:bodyPr>
          <a:lstStyle/>
          <a:p>
            <a:r>
              <a:rPr lang="en-US" sz="2400" dirty="0"/>
              <a:t>Explore impacts from </a:t>
            </a:r>
            <a:r>
              <a:rPr lang="en-US" sz="2400" b="1" i="1" dirty="0"/>
              <a:t>three</a:t>
            </a:r>
            <a:r>
              <a:rPr lang="en-US" sz="2400" dirty="0"/>
              <a:t> perspectives … </a:t>
            </a:r>
          </a:p>
          <a:p>
            <a:pPr lvl="1"/>
            <a:r>
              <a:rPr lang="en-US" sz="2400" dirty="0"/>
              <a:t>Analytics / Technology, Business, Privacy </a:t>
            </a:r>
          </a:p>
          <a:p>
            <a:r>
              <a:rPr lang="en-US" sz="2400" dirty="0"/>
              <a:t>… at </a:t>
            </a:r>
            <a:r>
              <a:rPr lang="en-US" sz="2400" b="1" i="1" dirty="0"/>
              <a:t>two</a:t>
            </a:r>
            <a:r>
              <a:rPr lang="en-US" sz="2400" dirty="0"/>
              <a:t> points in time …</a:t>
            </a:r>
          </a:p>
          <a:p>
            <a:pPr lvl="1"/>
            <a:r>
              <a:rPr lang="en-US" sz="2400" dirty="0"/>
              <a:t>Before and after Edge Computing</a:t>
            </a:r>
          </a:p>
          <a:p>
            <a:r>
              <a:rPr lang="en-US" sz="2400" dirty="0"/>
              <a:t>… using </a:t>
            </a:r>
            <a:r>
              <a:rPr lang="en-US" sz="2400" b="1" i="1" dirty="0"/>
              <a:t>one</a:t>
            </a:r>
            <a:r>
              <a:rPr lang="en-US" sz="2400" dirty="0"/>
              <a:t> example use case</a:t>
            </a:r>
          </a:p>
          <a:p>
            <a:pPr lvl="1"/>
            <a:r>
              <a:rPr lang="en-US" sz="2400" dirty="0"/>
              <a:t>Multilingual speech to text</a:t>
            </a:r>
          </a:p>
          <a:p>
            <a:endParaRPr lang="en-US" sz="2400" dirty="0"/>
          </a:p>
        </p:txBody>
      </p:sp>
      <p:sp>
        <p:nvSpPr>
          <p:cNvPr id="4" name="Slide Number Placeholder 3">
            <a:extLst>
              <a:ext uri="{FF2B5EF4-FFF2-40B4-BE49-F238E27FC236}">
                <a16:creationId xmlns:a16="http://schemas.microsoft.com/office/drawing/2014/main" id="{43D14BE4-A323-47D4-8F9A-E7E533B845DE}"/>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852532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Edge Computing</a:t>
            </a:r>
          </a:p>
        </p:txBody>
      </p:sp>
      <p:sp>
        <p:nvSpPr>
          <p:cNvPr id="3" name="Content Placeholder 2"/>
          <p:cNvSpPr>
            <a:spLocks noGrp="1"/>
          </p:cNvSpPr>
          <p:nvPr>
            <p:ph idx="1"/>
          </p:nvPr>
        </p:nvSpPr>
        <p:spPr/>
        <p:txBody>
          <a:bodyPr/>
          <a:lstStyle/>
          <a:p>
            <a:r>
              <a:rPr lang="en-US" dirty="0"/>
              <a:t>“In order to reach a future situation of ‘AI everywhere’, we have to deal with huge amounts of data generated and make sure organizations are equipped with what they need to make effective use of the data and </a:t>
            </a:r>
            <a:r>
              <a:rPr lang="en-US" i="1" dirty="0"/>
              <a:t>process them where they are collected</a:t>
            </a:r>
            <a:r>
              <a:rPr lang="en-US" dirty="0"/>
              <a:t>.” </a:t>
            </a:r>
          </a:p>
          <a:p>
            <a:endParaRPr lang="en-US" dirty="0"/>
          </a:p>
          <a:p>
            <a:pPr marL="0" indent="0" algn="r">
              <a:buNone/>
            </a:pPr>
            <a:r>
              <a:rPr lang="en-US" dirty="0"/>
              <a:t>--Naveen Rao</a:t>
            </a:r>
          </a:p>
          <a:p>
            <a:pPr marL="0" indent="0" algn="r">
              <a:buNone/>
            </a:pPr>
            <a:r>
              <a:rPr lang="en-US" dirty="0"/>
              <a:t>General Manager,</a:t>
            </a:r>
          </a:p>
          <a:p>
            <a:pPr marL="0" indent="0" algn="r">
              <a:buNone/>
            </a:pPr>
            <a:r>
              <a:rPr lang="en-US" dirty="0"/>
              <a:t> Intel’s artificial intelligence products group</a:t>
            </a:r>
          </a:p>
        </p:txBody>
      </p:sp>
      <p:sp>
        <p:nvSpPr>
          <p:cNvPr id="4" name="Slide Number Placeholder 3">
            <a:extLst>
              <a:ext uri="{FF2B5EF4-FFF2-40B4-BE49-F238E27FC236}">
                <a16:creationId xmlns:a16="http://schemas.microsoft.com/office/drawing/2014/main" id="{C4D65912-4E97-47B9-8350-8AAD05054D8E}"/>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26688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are the data collected </a:t>
            </a:r>
            <a:r>
              <a:rPr lang="en-US" dirty="0">
                <a:latin typeface="Cambria" panose="02040503050406030204" pitchFamily="18" charset="0"/>
                <a:ea typeface="Cambria" panose="02040503050406030204" pitchFamily="18" charset="0"/>
              </a:rPr>
              <a:t>?</a:t>
            </a:r>
          </a:p>
        </p:txBody>
      </p:sp>
      <p:sp>
        <p:nvSpPr>
          <p:cNvPr id="3" name="Content Placeholder 2"/>
          <p:cNvSpPr>
            <a:spLocks noGrp="1"/>
          </p:cNvSpPr>
          <p:nvPr>
            <p:ph idx="1"/>
          </p:nvPr>
        </p:nvSpPr>
        <p:spPr>
          <a:xfrm>
            <a:off x="647092" y="1525017"/>
            <a:ext cx="9403742" cy="4195481"/>
          </a:xfrm>
        </p:spPr>
        <p:txBody>
          <a:bodyPr>
            <a:normAutofit fontScale="92500" lnSpcReduction="10000"/>
          </a:bodyPr>
          <a:lstStyle/>
          <a:p>
            <a:r>
              <a:rPr lang="en-US" dirty="0"/>
              <a:t>Point of Sale Systems</a:t>
            </a:r>
          </a:p>
          <a:p>
            <a:r>
              <a:rPr lang="en-US" dirty="0"/>
              <a:t>Security Cameras</a:t>
            </a:r>
          </a:p>
          <a:p>
            <a:r>
              <a:rPr lang="en-US" dirty="0"/>
              <a:t>Cell Phones</a:t>
            </a:r>
          </a:p>
          <a:p>
            <a:pPr lvl="1"/>
            <a:r>
              <a:rPr lang="en-US" dirty="0"/>
              <a:t>GPS, Accelerometers, Cameras, Microphones, Light Sensors, Compasses, …</a:t>
            </a:r>
          </a:p>
          <a:p>
            <a:r>
              <a:rPr lang="en-US" dirty="0"/>
              <a:t>Drones</a:t>
            </a:r>
          </a:p>
          <a:p>
            <a:pPr lvl="1"/>
            <a:r>
              <a:rPr lang="en-US" dirty="0"/>
              <a:t>GPS, Accelerometers, Cameras, Microphones, Light Sensors, Compasses, …</a:t>
            </a:r>
          </a:p>
          <a:p>
            <a:r>
              <a:rPr lang="en-US" dirty="0"/>
              <a:t>Cars</a:t>
            </a:r>
          </a:p>
          <a:p>
            <a:r>
              <a:rPr lang="en-US" dirty="0"/>
              <a:t>Scientific Instruments</a:t>
            </a:r>
          </a:p>
          <a:p>
            <a:pPr lvl="1"/>
            <a:r>
              <a:rPr lang="en-US" dirty="0"/>
              <a:t>Seismometers, Thermometers, Voltmeters, Anemometers, </a:t>
            </a:r>
            <a:r>
              <a:rPr lang="en-US" dirty="0" err="1"/>
              <a:t>Radiotelescopes</a:t>
            </a:r>
            <a:r>
              <a:rPr lang="en-US" dirty="0"/>
              <a:t>, …</a:t>
            </a:r>
          </a:p>
          <a:p>
            <a:r>
              <a:rPr lang="en-US" dirty="0"/>
              <a:t>Network Traffic</a:t>
            </a:r>
          </a:p>
          <a:p>
            <a:pPr lvl="1"/>
            <a:r>
              <a:rPr lang="en-US" dirty="0"/>
              <a:t>Routers, Network interfaces, Firewalls, …</a:t>
            </a:r>
          </a:p>
        </p:txBody>
      </p:sp>
      <p:sp>
        <p:nvSpPr>
          <p:cNvPr id="4" name="Slide Number Placeholder 3">
            <a:extLst>
              <a:ext uri="{FF2B5EF4-FFF2-40B4-BE49-F238E27FC236}">
                <a16:creationId xmlns:a16="http://schemas.microsoft.com/office/drawing/2014/main" id="{9B7C2497-2D1C-4A0C-9688-63194B6B6EFC}"/>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121346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Art Edge Devices</a:t>
            </a:r>
            <a:br>
              <a:rPr lang="en-US" dirty="0"/>
            </a:br>
            <a:r>
              <a:rPr lang="en-US" dirty="0"/>
              <a:t>Huawei Ascend 310</a:t>
            </a:r>
          </a:p>
        </p:txBody>
      </p:sp>
      <p:sp>
        <p:nvSpPr>
          <p:cNvPr id="3" name="Content Placeholder 2"/>
          <p:cNvSpPr>
            <a:spLocks noGrp="1"/>
          </p:cNvSpPr>
          <p:nvPr>
            <p:ph idx="1"/>
          </p:nvPr>
        </p:nvSpPr>
        <p:spPr/>
        <p:txBody>
          <a:bodyPr/>
          <a:lstStyle/>
          <a:p>
            <a:r>
              <a:rPr lang="en-US" dirty="0"/>
              <a:t>Huawei Ascend 310</a:t>
            </a:r>
          </a:p>
          <a:p>
            <a:r>
              <a:rPr lang="en-US" dirty="0"/>
              <a:t>Atlas 200 DK Developer Kit</a:t>
            </a:r>
          </a:p>
          <a:p>
            <a:r>
              <a:rPr lang="en-US" dirty="0"/>
              <a:t>8 TFLOPS FP16, 16 TOPS Int8</a:t>
            </a:r>
          </a:p>
          <a:p>
            <a:r>
              <a:rPr lang="en-US" dirty="0"/>
              <a:t>8 GB Ram</a:t>
            </a:r>
          </a:p>
          <a:p>
            <a:r>
              <a:rPr lang="en-US" dirty="0"/>
              <a:t>&lt; 20 W, Typically 9W</a:t>
            </a:r>
          </a:p>
          <a:p>
            <a:r>
              <a:rPr lang="en-US" dirty="0"/>
              <a:t>Pricing TBD</a:t>
            </a:r>
          </a:p>
          <a:p>
            <a:endParaRPr lang="en-US" dirty="0"/>
          </a:p>
        </p:txBody>
      </p:sp>
      <p:pic>
        <p:nvPicPr>
          <p:cNvPr id="1026" name="Picture 2" descr="Atlas 200 DK AI Developer Kit">
            <a:extLst>
              <a:ext uri="{FF2B5EF4-FFF2-40B4-BE49-F238E27FC236}">
                <a16:creationId xmlns:a16="http://schemas.microsoft.com/office/drawing/2014/main" id="{36E843B9-8D9C-A644-858F-441E1E7120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423" y="887332"/>
            <a:ext cx="7537245" cy="56587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20E0ACD-DA36-4339-A76D-9F96057FAEEA}"/>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342417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Art Edge Devices</a:t>
            </a:r>
            <a:br>
              <a:rPr lang="en-US" dirty="0"/>
            </a:br>
            <a:r>
              <a:rPr lang="en-US" dirty="0"/>
              <a:t>Google Coral Board / Edge TPU</a:t>
            </a:r>
          </a:p>
        </p:txBody>
      </p:sp>
      <p:sp>
        <p:nvSpPr>
          <p:cNvPr id="3" name="Content Placeholder 2"/>
          <p:cNvSpPr>
            <a:spLocks noGrp="1"/>
          </p:cNvSpPr>
          <p:nvPr>
            <p:ph idx="1"/>
          </p:nvPr>
        </p:nvSpPr>
        <p:spPr>
          <a:xfrm>
            <a:off x="646112" y="2052918"/>
            <a:ext cx="4472540" cy="4195481"/>
          </a:xfrm>
        </p:spPr>
        <p:txBody>
          <a:bodyPr/>
          <a:lstStyle/>
          <a:p>
            <a:r>
              <a:rPr lang="en-US" dirty="0"/>
              <a:t>Google EDGE TPU</a:t>
            </a:r>
          </a:p>
          <a:p>
            <a:r>
              <a:rPr lang="en-US" dirty="0"/>
              <a:t>CORAL Developer Kit</a:t>
            </a:r>
          </a:p>
          <a:p>
            <a:r>
              <a:rPr lang="en-US" dirty="0"/>
              <a:t>4 TOPS INT8 @ 2W</a:t>
            </a:r>
          </a:p>
          <a:p>
            <a:r>
              <a:rPr lang="en-US" dirty="0"/>
              <a:t>1 GB Ram</a:t>
            </a:r>
          </a:p>
          <a:p>
            <a:r>
              <a:rPr lang="en-US" dirty="0"/>
              <a:t>56mm x 85mm</a:t>
            </a:r>
          </a:p>
          <a:p>
            <a:r>
              <a:rPr lang="en-US" dirty="0"/>
              <a:t>Price: $149</a:t>
            </a:r>
          </a:p>
          <a:p>
            <a:endParaRPr lang="en-US" dirty="0"/>
          </a:p>
          <a:p>
            <a:endParaRPr lang="en-US" dirty="0"/>
          </a:p>
        </p:txBody>
      </p:sp>
      <p:pic>
        <p:nvPicPr>
          <p:cNvPr id="7" name="Picture 6">
            <a:extLst>
              <a:ext uri="{FF2B5EF4-FFF2-40B4-BE49-F238E27FC236}">
                <a16:creationId xmlns:a16="http://schemas.microsoft.com/office/drawing/2014/main" id="{9EB7B67A-180B-4840-8216-8EE5AC8BBF4E}"/>
              </a:ext>
            </a:extLst>
          </p:cNvPr>
          <p:cNvPicPr>
            <a:picLocks noChangeAspect="1"/>
          </p:cNvPicPr>
          <p:nvPr/>
        </p:nvPicPr>
        <p:blipFill rotWithShape="1">
          <a:blip r:embed="rId2"/>
          <a:srcRect l="13603" t="8156" r="17886" b="8952"/>
          <a:stretch/>
        </p:blipFill>
        <p:spPr>
          <a:xfrm>
            <a:off x="5347983" y="2052918"/>
            <a:ext cx="5752563" cy="3911534"/>
          </a:xfrm>
          <a:prstGeom prst="rect">
            <a:avLst/>
          </a:prstGeom>
        </p:spPr>
      </p:pic>
      <p:sp>
        <p:nvSpPr>
          <p:cNvPr id="4" name="Slide Number Placeholder 3">
            <a:extLst>
              <a:ext uri="{FF2B5EF4-FFF2-40B4-BE49-F238E27FC236}">
                <a16:creationId xmlns:a16="http://schemas.microsoft.com/office/drawing/2014/main" id="{7B761FEF-1C97-48AF-8477-201B05CF659D}"/>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020750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Art Edge Devices</a:t>
            </a:r>
            <a:br>
              <a:rPr lang="en-US" dirty="0"/>
            </a:br>
            <a:r>
              <a:rPr lang="en-US" dirty="0"/>
              <a:t>Nvidia Nano</a:t>
            </a:r>
          </a:p>
        </p:txBody>
      </p:sp>
      <p:sp>
        <p:nvSpPr>
          <p:cNvPr id="3" name="Content Placeholder 2"/>
          <p:cNvSpPr>
            <a:spLocks noGrp="1"/>
          </p:cNvSpPr>
          <p:nvPr>
            <p:ph idx="1"/>
          </p:nvPr>
        </p:nvSpPr>
        <p:spPr/>
        <p:txBody>
          <a:bodyPr/>
          <a:lstStyle/>
          <a:p>
            <a:r>
              <a:rPr lang="en-US" dirty="0"/>
              <a:t>Nvidia Nano</a:t>
            </a:r>
          </a:p>
          <a:p>
            <a:r>
              <a:rPr lang="en-US" dirty="0"/>
              <a:t>GPU: 128-core NVIDIA Maxwell™</a:t>
            </a:r>
          </a:p>
          <a:p>
            <a:r>
              <a:rPr lang="en-US" dirty="0"/>
              <a:t>CPU: Quad-core ARM® A57</a:t>
            </a:r>
          </a:p>
          <a:p>
            <a:r>
              <a:rPr lang="en-US" dirty="0"/>
              <a:t>472 GFLOPS</a:t>
            </a:r>
          </a:p>
          <a:p>
            <a:r>
              <a:rPr lang="en-US" dirty="0"/>
              <a:t>4 GB Ram</a:t>
            </a:r>
          </a:p>
          <a:p>
            <a:r>
              <a:rPr lang="en-US" dirty="0"/>
              <a:t>2-5 Watts</a:t>
            </a:r>
          </a:p>
          <a:p>
            <a:r>
              <a:rPr lang="en-US" dirty="0"/>
              <a:t>Price: $99</a:t>
            </a:r>
          </a:p>
          <a:p>
            <a:endParaRPr lang="en-US" dirty="0"/>
          </a:p>
          <a:p>
            <a:endParaRPr lang="en-US" dirty="0"/>
          </a:p>
        </p:txBody>
      </p:sp>
      <p:pic>
        <p:nvPicPr>
          <p:cNvPr id="6" name="Picture 5">
            <a:extLst>
              <a:ext uri="{FF2B5EF4-FFF2-40B4-BE49-F238E27FC236}">
                <a16:creationId xmlns:a16="http://schemas.microsoft.com/office/drawing/2014/main" id="{173A1DD8-54B2-5247-8101-77C0040EDC27}"/>
              </a:ext>
            </a:extLst>
          </p:cNvPr>
          <p:cNvPicPr>
            <a:picLocks noChangeAspect="1"/>
          </p:cNvPicPr>
          <p:nvPr/>
        </p:nvPicPr>
        <p:blipFill>
          <a:blip r:embed="rId2"/>
          <a:stretch>
            <a:fillRect/>
          </a:stretch>
        </p:blipFill>
        <p:spPr>
          <a:xfrm>
            <a:off x="6517783" y="1493950"/>
            <a:ext cx="4339107" cy="4339107"/>
          </a:xfrm>
          <a:prstGeom prst="rect">
            <a:avLst/>
          </a:prstGeom>
        </p:spPr>
      </p:pic>
      <p:sp>
        <p:nvSpPr>
          <p:cNvPr id="4" name="Slide Number Placeholder 3">
            <a:extLst>
              <a:ext uri="{FF2B5EF4-FFF2-40B4-BE49-F238E27FC236}">
                <a16:creationId xmlns:a16="http://schemas.microsoft.com/office/drawing/2014/main" id="{00CBB84A-66F0-43AF-A307-B718AFA0194A}"/>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508061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the Art Edge Devices</a:t>
            </a:r>
            <a:br>
              <a:rPr lang="en-US" dirty="0"/>
            </a:br>
            <a:r>
              <a:rPr lang="en-US" dirty="0" err="1"/>
              <a:t>SiPeed</a:t>
            </a:r>
            <a:endParaRPr lang="en-US" dirty="0"/>
          </a:p>
        </p:txBody>
      </p:sp>
      <p:sp>
        <p:nvSpPr>
          <p:cNvPr id="3" name="Content Placeholder 2"/>
          <p:cNvSpPr>
            <a:spLocks noGrp="1"/>
          </p:cNvSpPr>
          <p:nvPr>
            <p:ph idx="1"/>
          </p:nvPr>
        </p:nvSpPr>
        <p:spPr/>
        <p:txBody>
          <a:bodyPr/>
          <a:lstStyle/>
          <a:p>
            <a:r>
              <a:rPr lang="en-US" dirty="0" err="1"/>
              <a:t>SiPeed</a:t>
            </a:r>
            <a:r>
              <a:rPr lang="en-US" dirty="0"/>
              <a:t> K210 Dev Board with MAIX-1 Chip</a:t>
            </a:r>
          </a:p>
          <a:p>
            <a:r>
              <a:rPr lang="en-US" dirty="0"/>
              <a:t>KPU AI Accelerator &amp; 2 RISC-V Cores </a:t>
            </a:r>
          </a:p>
          <a:p>
            <a:r>
              <a:rPr lang="en-US" dirty="0"/>
              <a:t>KPU believed to be based on </a:t>
            </a:r>
            <a:r>
              <a:rPr lang="en-US" dirty="0" err="1"/>
              <a:t>Nvidia</a:t>
            </a:r>
            <a:r>
              <a:rPr lang="en-US" dirty="0"/>
              <a:t> DLA?</a:t>
            </a:r>
          </a:p>
          <a:p>
            <a:r>
              <a:rPr lang="en-US" dirty="0"/>
              <a:t>.25 TOPS @ 0.3 W</a:t>
            </a:r>
          </a:p>
          <a:p>
            <a:r>
              <a:rPr lang="en-US" dirty="0"/>
              <a:t>25mm x 25mm</a:t>
            </a:r>
          </a:p>
          <a:p>
            <a:r>
              <a:rPr lang="en-US" dirty="0"/>
              <a:t>8 MB SRAM</a:t>
            </a:r>
          </a:p>
          <a:p>
            <a:r>
              <a:rPr lang="en-US" dirty="0"/>
              <a:t>Price: $8.90</a:t>
            </a:r>
          </a:p>
          <a:p>
            <a:endParaRPr lang="en-US" dirty="0"/>
          </a:p>
        </p:txBody>
      </p:sp>
      <p:pic>
        <p:nvPicPr>
          <p:cNvPr id="2052" name="Picture 4" descr="https://www.seeedstudio.site/media/catalog/product/cache/ab187aaa5f626ad16c8031644cd2de5b/m/a/maix-dock-no-wifi-front.jpg"/>
          <p:cNvPicPr>
            <a:picLocks noChangeAspect="1" noChangeArrowheads="1"/>
          </p:cNvPicPr>
          <p:nvPr/>
        </p:nvPicPr>
        <p:blipFill rotWithShape="1">
          <a:blip r:embed="rId3">
            <a:extLst>
              <a:ext uri="{28A0092B-C50C-407E-A947-70E740481C1C}">
                <a14:useLocalDpi xmlns:a14="http://schemas.microsoft.com/office/drawing/2010/main" val="0"/>
              </a:ext>
            </a:extLst>
          </a:blip>
          <a:srcRect l="17253" t="25036" r="18902" b="21759"/>
          <a:stretch/>
        </p:blipFill>
        <p:spPr bwMode="auto">
          <a:xfrm>
            <a:off x="6415872" y="1637881"/>
            <a:ext cx="5546691" cy="34666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85819A6-55CF-4BA8-8757-D71275D78112}"/>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919384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395" y="132207"/>
            <a:ext cx="10732157" cy="1400530"/>
          </a:xfrm>
        </p:spPr>
        <p:txBody>
          <a:bodyPr/>
          <a:lstStyle/>
          <a:p>
            <a:r>
              <a:rPr lang="en-US" dirty="0"/>
              <a:t>For What Can Edge Computing</a:t>
            </a:r>
            <a:br>
              <a:rPr lang="en-US" dirty="0"/>
            </a:br>
            <a:r>
              <a:rPr lang="en-US" dirty="0"/>
              <a:t>Be Used?</a:t>
            </a:r>
            <a:br>
              <a:rPr lang="en-US" dirty="0"/>
            </a:br>
            <a:endParaRPr lang="en-US" dirty="0"/>
          </a:p>
        </p:txBody>
      </p:sp>
      <p:sp>
        <p:nvSpPr>
          <p:cNvPr id="3" name="Content Placeholder 2"/>
          <p:cNvSpPr>
            <a:spLocks noGrp="1"/>
          </p:cNvSpPr>
          <p:nvPr>
            <p:ph idx="1"/>
          </p:nvPr>
        </p:nvSpPr>
        <p:spPr>
          <a:xfrm>
            <a:off x="161395" y="1608151"/>
            <a:ext cx="11887200" cy="4922017"/>
          </a:xfrm>
        </p:spPr>
        <p:txBody>
          <a:bodyPr>
            <a:normAutofit fontScale="92500" lnSpcReduction="20000"/>
          </a:bodyPr>
          <a:lstStyle/>
          <a:p>
            <a:r>
              <a:rPr lang="en-US" dirty="0"/>
              <a:t>Image Selection and Size Reduction</a:t>
            </a:r>
          </a:p>
          <a:p>
            <a:pPr lvl="1"/>
            <a:r>
              <a:rPr lang="en-US" dirty="0"/>
              <a:t>Reduces bandwidth and transmission power</a:t>
            </a:r>
          </a:p>
          <a:p>
            <a:pPr lvl="2"/>
            <a:r>
              <a:rPr lang="en-US" dirty="0"/>
              <a:t>Image segmentation – only send back / record parts of image containing objects</a:t>
            </a:r>
          </a:p>
          <a:p>
            <a:pPr lvl="3"/>
            <a:r>
              <a:rPr lang="en-US" dirty="0"/>
              <a:t>Currently demonstrated on most edge computing devices</a:t>
            </a:r>
          </a:p>
          <a:p>
            <a:pPr lvl="2"/>
            <a:r>
              <a:rPr lang="en-US" dirty="0"/>
              <a:t>Image recognition – only send back / record images containing target item (e.g. people, cars)</a:t>
            </a:r>
          </a:p>
          <a:p>
            <a:pPr lvl="3"/>
            <a:r>
              <a:rPr lang="en-US" dirty="0"/>
              <a:t>Also a common demonstration</a:t>
            </a:r>
          </a:p>
          <a:p>
            <a:pPr lvl="3"/>
            <a:r>
              <a:rPr lang="en-US" dirty="0"/>
              <a:t>Even </a:t>
            </a:r>
            <a:r>
              <a:rPr lang="en-US" dirty="0" err="1"/>
              <a:t>Sipeed</a:t>
            </a:r>
            <a:r>
              <a:rPr lang="en-US" dirty="0"/>
              <a:t> MAIX can run face detection at 30 frames per second on VGA</a:t>
            </a:r>
          </a:p>
          <a:p>
            <a:r>
              <a:rPr lang="en-US" dirty="0"/>
              <a:t>Speech Selection</a:t>
            </a:r>
          </a:p>
          <a:p>
            <a:pPr lvl="1"/>
            <a:r>
              <a:rPr lang="en-US" dirty="0"/>
              <a:t>Only send back speech in particular language, gender, or only audio containing speech</a:t>
            </a:r>
          </a:p>
          <a:p>
            <a:r>
              <a:rPr lang="en-US" dirty="0"/>
              <a:t>Data Reduction</a:t>
            </a:r>
          </a:p>
          <a:p>
            <a:pPr lvl="1"/>
            <a:r>
              <a:rPr lang="en-US" dirty="0"/>
              <a:t>Reduced representation of the input data for storage or transmission</a:t>
            </a:r>
          </a:p>
          <a:p>
            <a:pPr lvl="2"/>
            <a:r>
              <a:rPr lang="en-US" dirty="0"/>
              <a:t>Sparse representations, latent space representations</a:t>
            </a:r>
          </a:p>
          <a:p>
            <a:r>
              <a:rPr lang="en-US" dirty="0"/>
              <a:t>Unique Data</a:t>
            </a:r>
          </a:p>
          <a:p>
            <a:pPr lvl="1"/>
            <a:r>
              <a:rPr lang="en-US" dirty="0"/>
              <a:t>Eigenvectors / Spectral Methods</a:t>
            </a:r>
          </a:p>
          <a:p>
            <a:pPr lvl="2"/>
            <a:r>
              <a:rPr lang="en-US" dirty="0"/>
              <a:t>Only send back / record data that has significantly different spectral components</a:t>
            </a:r>
          </a:p>
          <a:p>
            <a:endParaRPr lang="en-US" dirty="0"/>
          </a:p>
          <a:p>
            <a:endParaRPr lang="en-US" dirty="0"/>
          </a:p>
        </p:txBody>
      </p:sp>
      <p:sp>
        <p:nvSpPr>
          <p:cNvPr id="4" name="Slide Number Placeholder 3">
            <a:extLst>
              <a:ext uri="{FF2B5EF4-FFF2-40B4-BE49-F238E27FC236}">
                <a16:creationId xmlns:a16="http://schemas.microsoft.com/office/drawing/2014/main" id="{B8056139-F755-4668-B05D-749F3F3AA565}"/>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2955016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36" y="452718"/>
            <a:ext cx="10105533" cy="1400530"/>
          </a:xfrm>
        </p:spPr>
        <p:txBody>
          <a:bodyPr/>
          <a:lstStyle/>
          <a:p>
            <a:r>
              <a:rPr lang="en-US" dirty="0"/>
              <a:t>Where Can Edge Computing Be Used:</a:t>
            </a:r>
            <a:br>
              <a:rPr lang="en-US" dirty="0"/>
            </a:br>
            <a:r>
              <a:rPr lang="en-US" dirty="0"/>
              <a:t>Complete Services</a:t>
            </a:r>
          </a:p>
        </p:txBody>
      </p:sp>
      <p:sp>
        <p:nvSpPr>
          <p:cNvPr id="3" name="Content Placeholder 2"/>
          <p:cNvSpPr>
            <a:spLocks noGrp="1"/>
          </p:cNvSpPr>
          <p:nvPr>
            <p:ph idx="1"/>
          </p:nvPr>
        </p:nvSpPr>
        <p:spPr>
          <a:xfrm>
            <a:off x="282804" y="1853248"/>
            <a:ext cx="9767050" cy="4395151"/>
          </a:xfrm>
        </p:spPr>
        <p:txBody>
          <a:bodyPr/>
          <a:lstStyle/>
          <a:p>
            <a:r>
              <a:rPr lang="en-US" dirty="0"/>
              <a:t>Some services today can move entirely to the edge</a:t>
            </a:r>
          </a:p>
          <a:p>
            <a:pPr lvl="1"/>
            <a:r>
              <a:rPr lang="en-US" dirty="0"/>
              <a:t>Speech to Text Can Be Done on the Edge Today</a:t>
            </a:r>
          </a:p>
          <a:p>
            <a:pPr lvl="1"/>
            <a:r>
              <a:rPr lang="en-US" dirty="0"/>
              <a:t>Maps and Path Planning have been done</a:t>
            </a:r>
          </a:p>
          <a:p>
            <a:r>
              <a:rPr lang="en-US" dirty="0"/>
              <a:t>But most </a:t>
            </a:r>
            <a:r>
              <a:rPr lang="en-US" dirty="0" err="1"/>
              <a:t>IoT</a:t>
            </a:r>
            <a:r>
              <a:rPr lang="en-US" dirty="0"/>
              <a:t> services rely on a large database so will remain in data center</a:t>
            </a:r>
          </a:p>
          <a:p>
            <a:pPr lvl="1"/>
            <a:r>
              <a:rPr lang="en-US" dirty="0"/>
              <a:t>With some assistance from edge devices to reduce communication </a:t>
            </a:r>
          </a:p>
          <a:p>
            <a:endParaRPr lang="en-US" dirty="0"/>
          </a:p>
        </p:txBody>
      </p:sp>
      <p:sp>
        <p:nvSpPr>
          <p:cNvPr id="4" name="Slide Number Placeholder 3">
            <a:extLst>
              <a:ext uri="{FF2B5EF4-FFF2-40B4-BE49-F238E27FC236}">
                <a16:creationId xmlns:a16="http://schemas.microsoft.com/office/drawing/2014/main" id="{B1F7F85D-F355-40A6-B396-BEE96F7CCDF9}"/>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2430446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FIFEDOM: Status Today</a:t>
            </a:r>
          </a:p>
        </p:txBody>
      </p:sp>
      <p:sp>
        <p:nvSpPr>
          <p:cNvPr id="4" name="Content Placeholder 3"/>
          <p:cNvSpPr>
            <a:spLocks noGrp="1"/>
          </p:cNvSpPr>
          <p:nvPr>
            <p:ph idx="1"/>
          </p:nvPr>
        </p:nvSpPr>
        <p:spPr>
          <a:xfrm>
            <a:off x="646111" y="2052918"/>
            <a:ext cx="10920577" cy="4195481"/>
          </a:xfrm>
        </p:spPr>
        <p:txBody>
          <a:bodyPr/>
          <a:lstStyle/>
          <a:p>
            <a:r>
              <a:rPr lang="en-US" dirty="0"/>
              <a:t>FIFEDOM</a:t>
            </a:r>
          </a:p>
          <a:p>
            <a:pPr lvl="1"/>
            <a:r>
              <a:rPr lang="en-US" dirty="0"/>
              <a:t>Built a system that:</a:t>
            </a:r>
          </a:p>
          <a:p>
            <a:pPr lvl="2"/>
            <a:r>
              <a:rPr lang="en-US" dirty="0"/>
              <a:t>Converts speech to text in several languages (English, Korean, Mandarin, French)</a:t>
            </a:r>
          </a:p>
          <a:p>
            <a:pPr lvl="2"/>
            <a:r>
              <a:rPr lang="en-US" dirty="0"/>
              <a:t>Converts text in those languages to English</a:t>
            </a:r>
          </a:p>
          <a:p>
            <a:pPr lvl="2"/>
            <a:r>
              <a:rPr lang="en-US" dirty="0"/>
              <a:t>Searches the English text for keywords</a:t>
            </a:r>
          </a:p>
          <a:p>
            <a:pPr lvl="1"/>
            <a:r>
              <a:rPr lang="en-US" dirty="0"/>
              <a:t>Using:</a:t>
            </a:r>
          </a:p>
          <a:p>
            <a:pPr lvl="2"/>
            <a:r>
              <a:rPr lang="en-US" dirty="0"/>
              <a:t>Two interns spent two months, one intern still working part time</a:t>
            </a:r>
          </a:p>
          <a:p>
            <a:pPr lvl="2"/>
            <a:r>
              <a:rPr lang="en-US" dirty="0"/>
              <a:t>Google APIs version done and evaluated</a:t>
            </a:r>
          </a:p>
          <a:p>
            <a:pPr lvl="2"/>
            <a:r>
              <a:rPr lang="en-US" dirty="0">
                <a:solidFill>
                  <a:srgbClr val="FFFF00"/>
                </a:solidFill>
              </a:rPr>
              <a:t>Now working on porting to open source tools running on low power, low cost edge devices</a:t>
            </a:r>
          </a:p>
          <a:p>
            <a:pPr lvl="3"/>
            <a:r>
              <a:rPr lang="en-US" dirty="0">
                <a:solidFill>
                  <a:srgbClr val="FFFF00"/>
                </a:solidFill>
              </a:rPr>
              <a:t>Speech to Text in English using Kaldi done, Mandarin and Korean work in progress (models exist)</a:t>
            </a:r>
          </a:p>
          <a:p>
            <a:pPr lvl="3"/>
            <a:r>
              <a:rPr lang="en-US" dirty="0">
                <a:solidFill>
                  <a:srgbClr val="FFFF00"/>
                </a:solidFill>
              </a:rPr>
              <a:t>Language translation TBD</a:t>
            </a:r>
          </a:p>
          <a:p>
            <a:pPr lvl="1"/>
            <a:endParaRPr lang="en-US" dirty="0"/>
          </a:p>
        </p:txBody>
      </p:sp>
      <p:sp>
        <p:nvSpPr>
          <p:cNvPr id="3" name="Slide Number Placeholder 2">
            <a:extLst>
              <a:ext uri="{FF2B5EF4-FFF2-40B4-BE49-F238E27FC236}">
                <a16:creationId xmlns:a16="http://schemas.microsoft.com/office/drawing/2014/main" id="{8217599A-DE90-4882-9891-B500835B9A5A}"/>
              </a:ext>
            </a:extLst>
          </p:cNvPr>
          <p:cNvSpPr>
            <a:spLocks noGrp="1"/>
          </p:cNvSpPr>
          <p:nvPr>
            <p:ph type="sldNum" sz="quarter" idx="12"/>
          </p:nvPr>
        </p:nvSpPr>
        <p:spPr/>
        <p:txBody>
          <a:bodyPr/>
          <a:lstStyle/>
          <a:p>
            <a:fld id="{D57F1E4F-1CFF-5643-939E-02111984F565}" type="slidenum">
              <a:rPr lang="en-US" smtClean="0"/>
              <a:t>28</a:t>
            </a:fld>
            <a:endParaRPr lang="en-US" dirty="0"/>
          </a:p>
        </p:txBody>
      </p:sp>
    </p:spTree>
    <p:extLst>
      <p:ext uri="{BB962C8B-B14F-4D97-AF65-F5344CB8AC3E}">
        <p14:creationId xmlns:p14="http://schemas.microsoft.com/office/powerpoint/2010/main" val="341558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Kaldi Speech to Text</a:t>
            </a:r>
          </a:p>
        </p:txBody>
      </p:sp>
      <p:pic>
        <p:nvPicPr>
          <p:cNvPr id="3074" name="Picture 2" descr="https://devblogs.nvidia.com/wp-content/uploads/2019/03/pasted-image-0-1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732" y="1991214"/>
            <a:ext cx="10097276" cy="37765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63614" y="6310366"/>
            <a:ext cx="2861681" cy="369332"/>
          </a:xfrm>
          <a:prstGeom prst="rect">
            <a:avLst/>
          </a:prstGeom>
          <a:noFill/>
        </p:spPr>
        <p:txBody>
          <a:bodyPr wrap="none" rtlCol="0">
            <a:spAutoFit/>
          </a:bodyPr>
          <a:lstStyle/>
          <a:p>
            <a:r>
              <a:rPr lang="en-US" dirty="0"/>
              <a:t>Source: </a:t>
            </a:r>
            <a:r>
              <a:rPr lang="en-US" dirty="0" err="1"/>
              <a:t>Nvidia</a:t>
            </a:r>
            <a:r>
              <a:rPr lang="en-US" dirty="0"/>
              <a:t> Dev Blog</a:t>
            </a:r>
          </a:p>
        </p:txBody>
      </p:sp>
      <p:sp>
        <p:nvSpPr>
          <p:cNvPr id="3" name="Slide Number Placeholder 2">
            <a:extLst>
              <a:ext uri="{FF2B5EF4-FFF2-40B4-BE49-F238E27FC236}">
                <a16:creationId xmlns:a16="http://schemas.microsoft.com/office/drawing/2014/main" id="{18E69DCD-803C-4FFB-8499-B14015A0CFF2}"/>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2739455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FIFEDOM: Concept</a:t>
            </a:r>
          </a:p>
        </p:txBody>
      </p:sp>
      <p:sp>
        <p:nvSpPr>
          <p:cNvPr id="4" name="Content Placeholder 3"/>
          <p:cNvSpPr>
            <a:spLocks noGrp="1"/>
          </p:cNvSpPr>
          <p:nvPr>
            <p:ph idx="1"/>
          </p:nvPr>
        </p:nvSpPr>
        <p:spPr>
          <a:xfrm>
            <a:off x="646111" y="1257300"/>
            <a:ext cx="10920577" cy="4991099"/>
          </a:xfrm>
        </p:spPr>
        <p:txBody>
          <a:bodyPr/>
          <a:lstStyle/>
          <a:p>
            <a:r>
              <a:rPr lang="en-US" dirty="0"/>
              <a:t>FIFEDOM</a:t>
            </a:r>
          </a:p>
          <a:p>
            <a:pPr lvl="1"/>
            <a:r>
              <a:rPr lang="en-US" dirty="0"/>
              <a:t>Build a system that:</a:t>
            </a:r>
          </a:p>
          <a:p>
            <a:pPr lvl="2"/>
            <a:r>
              <a:rPr lang="en-US" dirty="0"/>
              <a:t>Converts speech to text in several languages (English, Korean, Mandarin, French)</a:t>
            </a:r>
          </a:p>
          <a:p>
            <a:pPr lvl="2"/>
            <a:r>
              <a:rPr lang="en-US" dirty="0"/>
              <a:t>Converts text in those languages to English</a:t>
            </a:r>
          </a:p>
          <a:p>
            <a:pPr lvl="2"/>
            <a:r>
              <a:rPr lang="en-US" dirty="0"/>
              <a:t>Searches the English text for keywords</a:t>
            </a:r>
          </a:p>
          <a:p>
            <a:pPr lvl="1"/>
            <a:r>
              <a:rPr lang="en-US" dirty="0"/>
              <a:t>Using:</a:t>
            </a:r>
          </a:p>
          <a:p>
            <a:pPr lvl="2"/>
            <a:r>
              <a:rPr lang="en-US" dirty="0"/>
              <a:t>Two interns, two months</a:t>
            </a:r>
          </a:p>
          <a:p>
            <a:pPr lvl="2"/>
            <a:r>
              <a:rPr lang="en-US" dirty="0"/>
              <a:t>Google APIs…</a:t>
            </a:r>
          </a:p>
          <a:p>
            <a:pPr lvl="2"/>
            <a:r>
              <a:rPr lang="en-US" dirty="0"/>
              <a:t>… then open source tools running on low power, low cost edge devices</a:t>
            </a:r>
          </a:p>
          <a:p>
            <a:pPr lvl="1"/>
            <a:endParaRPr lang="en-US" dirty="0"/>
          </a:p>
        </p:txBody>
      </p:sp>
      <p:sp>
        <p:nvSpPr>
          <p:cNvPr id="3" name="Slide Number Placeholder 2">
            <a:extLst>
              <a:ext uri="{FF2B5EF4-FFF2-40B4-BE49-F238E27FC236}">
                <a16:creationId xmlns:a16="http://schemas.microsoft.com/office/drawing/2014/main" id="{23F29266-448F-4415-A1F9-4ACCA06C981B}"/>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268809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11F0-F008-8D4F-907C-8374672C4231}"/>
              </a:ext>
            </a:extLst>
          </p:cNvPr>
          <p:cNvSpPr>
            <a:spLocks noGrp="1"/>
          </p:cNvSpPr>
          <p:nvPr>
            <p:ph type="title"/>
          </p:nvPr>
        </p:nvSpPr>
        <p:spPr/>
        <p:txBody>
          <a:bodyPr/>
          <a:lstStyle/>
          <a:p>
            <a:r>
              <a:rPr lang="en-US" dirty="0"/>
              <a:t>Example Speech to Text: English</a:t>
            </a:r>
          </a:p>
        </p:txBody>
      </p:sp>
      <p:pic>
        <p:nvPicPr>
          <p:cNvPr id="4" name="Online Media 3" descr="english_02">
            <a:hlinkClick r:id="" action="ppaction://media"/>
            <a:extLst>
              <a:ext uri="{FF2B5EF4-FFF2-40B4-BE49-F238E27FC236}">
                <a16:creationId xmlns:a16="http://schemas.microsoft.com/office/drawing/2014/main" id="{D37B44C1-8DDA-2046-B01C-A7F7A190DDF0}"/>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031340" y="1491994"/>
            <a:ext cx="812800" cy="812800"/>
          </a:xfrm>
        </p:spPr>
      </p:pic>
      <p:sp>
        <p:nvSpPr>
          <p:cNvPr id="5" name="TextBox 4">
            <a:extLst>
              <a:ext uri="{FF2B5EF4-FFF2-40B4-BE49-F238E27FC236}">
                <a16:creationId xmlns:a16="http://schemas.microsoft.com/office/drawing/2014/main" id="{4704D843-2931-6C40-AEC3-0D9667794252}"/>
              </a:ext>
            </a:extLst>
          </p:cNvPr>
          <p:cNvSpPr txBox="1"/>
          <p:nvPr/>
        </p:nvSpPr>
        <p:spPr>
          <a:xfrm>
            <a:off x="924012" y="3304609"/>
            <a:ext cx="8582799" cy="646331"/>
          </a:xfrm>
          <a:prstGeom prst="rect">
            <a:avLst/>
          </a:prstGeom>
          <a:noFill/>
        </p:spPr>
        <p:txBody>
          <a:bodyPr wrap="none" rtlCol="0">
            <a:spAutoFit/>
          </a:bodyPr>
          <a:lstStyle/>
          <a:p>
            <a:r>
              <a:rPr lang="en-US" dirty="0"/>
              <a:t>Google: Tom came on Monday and </a:t>
            </a:r>
            <a:r>
              <a:rPr lang="en-US" dirty="0">
                <a:solidFill>
                  <a:srgbClr val="FF0000"/>
                </a:solidFill>
              </a:rPr>
              <a:t>Wednesday</a:t>
            </a:r>
            <a:r>
              <a:rPr lang="en-US" dirty="0"/>
              <a:t> back home the next day</a:t>
            </a:r>
          </a:p>
          <a:p>
            <a:endParaRPr lang="en-US" dirty="0"/>
          </a:p>
        </p:txBody>
      </p:sp>
      <p:sp>
        <p:nvSpPr>
          <p:cNvPr id="6" name="TextBox 5">
            <a:extLst>
              <a:ext uri="{FF2B5EF4-FFF2-40B4-BE49-F238E27FC236}">
                <a16:creationId xmlns:a16="http://schemas.microsoft.com/office/drawing/2014/main" id="{33D9A4C0-3D16-844B-B542-5F32CC949FCC}"/>
              </a:ext>
            </a:extLst>
          </p:cNvPr>
          <p:cNvSpPr txBox="1"/>
          <p:nvPr/>
        </p:nvSpPr>
        <p:spPr>
          <a:xfrm>
            <a:off x="954156" y="2756341"/>
            <a:ext cx="7941365" cy="646331"/>
          </a:xfrm>
          <a:prstGeom prst="rect">
            <a:avLst/>
          </a:prstGeom>
          <a:noFill/>
        </p:spPr>
        <p:txBody>
          <a:bodyPr wrap="square" rtlCol="0">
            <a:spAutoFit/>
          </a:bodyPr>
          <a:lstStyle/>
          <a:p>
            <a:r>
              <a:rPr lang="en-US" dirty="0"/>
              <a:t>Human: Tom came on Monday and went back home the next day. </a:t>
            </a:r>
          </a:p>
          <a:p>
            <a:r>
              <a:rPr lang="en-US" dirty="0"/>
              <a:t> </a:t>
            </a:r>
          </a:p>
        </p:txBody>
      </p:sp>
      <p:sp>
        <p:nvSpPr>
          <p:cNvPr id="7" name="TextBox 6">
            <a:extLst>
              <a:ext uri="{FF2B5EF4-FFF2-40B4-BE49-F238E27FC236}">
                <a16:creationId xmlns:a16="http://schemas.microsoft.com/office/drawing/2014/main" id="{37500551-CEF1-DC44-8FED-109186AC1178}"/>
              </a:ext>
            </a:extLst>
          </p:cNvPr>
          <p:cNvSpPr txBox="1"/>
          <p:nvPr/>
        </p:nvSpPr>
        <p:spPr>
          <a:xfrm>
            <a:off x="957471" y="3876082"/>
            <a:ext cx="7419019" cy="646331"/>
          </a:xfrm>
          <a:prstGeom prst="rect">
            <a:avLst/>
          </a:prstGeom>
          <a:noFill/>
        </p:spPr>
        <p:txBody>
          <a:bodyPr wrap="none" rtlCol="0">
            <a:spAutoFit/>
          </a:bodyPr>
          <a:lstStyle/>
          <a:p>
            <a:r>
              <a:rPr lang="en-US" dirty="0"/>
              <a:t>Kaldi: Tom came on </a:t>
            </a:r>
            <a:r>
              <a:rPr lang="en-US" dirty="0" err="1"/>
              <a:t>monday</a:t>
            </a:r>
            <a:r>
              <a:rPr lang="en-US" dirty="0"/>
              <a:t> and went back home the next day</a:t>
            </a:r>
          </a:p>
          <a:p>
            <a:endParaRPr lang="en-US" dirty="0"/>
          </a:p>
        </p:txBody>
      </p:sp>
      <p:sp>
        <p:nvSpPr>
          <p:cNvPr id="3" name="Slide Number Placeholder 2">
            <a:extLst>
              <a:ext uri="{FF2B5EF4-FFF2-40B4-BE49-F238E27FC236}">
                <a16:creationId xmlns:a16="http://schemas.microsoft.com/office/drawing/2014/main" id="{9B72EEF8-C6F5-4098-BEEF-A8CAE5D66D0D}"/>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89821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FIFEDOM Results</a:t>
            </a:r>
          </a:p>
        </p:txBody>
      </p:sp>
      <p:sp>
        <p:nvSpPr>
          <p:cNvPr id="3" name="Content Placeholder 2"/>
          <p:cNvSpPr>
            <a:spLocks noGrp="1"/>
          </p:cNvSpPr>
          <p:nvPr>
            <p:ph idx="1"/>
          </p:nvPr>
        </p:nvSpPr>
        <p:spPr>
          <a:xfrm>
            <a:off x="235671" y="1251640"/>
            <a:ext cx="11564902" cy="4195481"/>
          </a:xfrm>
        </p:spPr>
        <p:txBody>
          <a:bodyPr>
            <a:normAutofit/>
          </a:bodyPr>
          <a:lstStyle/>
          <a:p>
            <a:r>
              <a:rPr lang="en-US" dirty="0"/>
              <a:t>Kaldi Mandarin Chinese (CVTE Model)</a:t>
            </a:r>
          </a:p>
          <a:p>
            <a:pPr lvl="1"/>
            <a:r>
              <a:rPr lang="en-US" dirty="0"/>
              <a:t>Word Error Rate: 8.25%</a:t>
            </a:r>
          </a:p>
          <a:p>
            <a:r>
              <a:rPr lang="en-US" dirty="0"/>
              <a:t>Kaldi English (</a:t>
            </a:r>
            <a:r>
              <a:rPr lang="en-US" dirty="0" err="1"/>
              <a:t>LibriSpeech</a:t>
            </a:r>
            <a:r>
              <a:rPr lang="en-US" dirty="0"/>
              <a:t> Model)</a:t>
            </a:r>
          </a:p>
          <a:p>
            <a:pPr lvl="1"/>
            <a:r>
              <a:rPr lang="en-US" dirty="0"/>
              <a:t>Word Error Rate: 5.53% (Clean Audio), 13.99% (‘Other’ Audio Set)</a:t>
            </a:r>
          </a:p>
          <a:p>
            <a:pPr lvl="1"/>
            <a:r>
              <a:rPr lang="en-US" dirty="0"/>
              <a:t>5758 MB Model Size</a:t>
            </a:r>
          </a:p>
          <a:p>
            <a:pPr lvl="1"/>
            <a:r>
              <a:rPr lang="en-US" dirty="0"/>
              <a:t>Remember: Google US-EN Word Error Rate: 4.9%</a:t>
            </a:r>
          </a:p>
          <a:p>
            <a:r>
              <a:rPr lang="en-US" dirty="0"/>
              <a:t>At ~ 200W on </a:t>
            </a:r>
            <a:r>
              <a:rPr lang="en-US" dirty="0" err="1"/>
              <a:t>Nvidia</a:t>
            </a:r>
            <a:r>
              <a:rPr lang="en-US" dirty="0"/>
              <a:t> 2080 GPU, can process audio at 2500-2900x real time</a:t>
            </a:r>
          </a:p>
          <a:p>
            <a:r>
              <a:rPr lang="en-US" dirty="0"/>
              <a:t>At ~30W, </a:t>
            </a:r>
            <a:r>
              <a:rPr lang="en-US" dirty="0" err="1"/>
              <a:t>Nvidia</a:t>
            </a:r>
            <a:r>
              <a:rPr lang="en-US" dirty="0"/>
              <a:t> Xavier ($700) can process audio at 500x real time</a:t>
            </a:r>
          </a:p>
          <a:p>
            <a:pPr lvl="1"/>
            <a:r>
              <a:rPr lang="en-US" dirty="0"/>
              <a:t>Xavier idles at ~1.6W, still need to find most efficient operating point</a:t>
            </a:r>
          </a:p>
        </p:txBody>
      </p:sp>
      <p:sp>
        <p:nvSpPr>
          <p:cNvPr id="4" name="TextBox 3"/>
          <p:cNvSpPr txBox="1"/>
          <p:nvPr/>
        </p:nvSpPr>
        <p:spPr>
          <a:xfrm>
            <a:off x="631596" y="5354424"/>
            <a:ext cx="10758073" cy="1754326"/>
          </a:xfrm>
          <a:prstGeom prst="rect">
            <a:avLst/>
          </a:prstGeom>
          <a:noFill/>
        </p:spPr>
        <p:txBody>
          <a:bodyPr wrap="none" rtlCol="0">
            <a:spAutoFit/>
          </a:bodyPr>
          <a:lstStyle/>
          <a:p>
            <a:pPr algn="ctr"/>
            <a:r>
              <a:rPr lang="en-US" sz="3600" dirty="0"/>
              <a:t>Models are too big for most low cost hardware,</a:t>
            </a:r>
          </a:p>
          <a:p>
            <a:pPr algn="ctr"/>
            <a:r>
              <a:rPr lang="en-US" sz="3600" dirty="0"/>
              <a:t>but within size, compute, and power limits </a:t>
            </a:r>
          </a:p>
          <a:p>
            <a:pPr algn="ctr"/>
            <a:endParaRPr lang="en-US" sz="3600" dirty="0"/>
          </a:p>
        </p:txBody>
      </p:sp>
      <p:sp>
        <p:nvSpPr>
          <p:cNvPr id="5" name="Slide Number Placeholder 4">
            <a:extLst>
              <a:ext uri="{FF2B5EF4-FFF2-40B4-BE49-F238E27FC236}">
                <a16:creationId xmlns:a16="http://schemas.microsoft.com/office/drawing/2014/main" id="{8B40A675-62C3-4836-B36C-770A20333D38}"/>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2986577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46111" y="1689236"/>
            <a:ext cx="10666053" cy="4195481"/>
          </a:xfrm>
        </p:spPr>
        <p:txBody>
          <a:bodyPr/>
          <a:lstStyle/>
          <a:p>
            <a:r>
              <a:rPr lang="en-US" dirty="0"/>
              <a:t>Data is very important</a:t>
            </a:r>
          </a:p>
          <a:p>
            <a:pPr lvl="1"/>
            <a:r>
              <a:rPr lang="en-US" dirty="0"/>
              <a:t>Big companies really want it</a:t>
            </a:r>
          </a:p>
          <a:p>
            <a:r>
              <a:rPr lang="en-US" dirty="0"/>
              <a:t>Edge computing is adequately powerful and cheap</a:t>
            </a:r>
          </a:p>
          <a:p>
            <a:pPr lvl="1"/>
            <a:r>
              <a:rPr lang="en-US" dirty="0"/>
              <a:t>But hamstrung by amount of memory on devices</a:t>
            </a:r>
          </a:p>
          <a:p>
            <a:r>
              <a:rPr lang="en-US" dirty="0"/>
              <a:t>Keeping data at the edge is effective for sensors and data acquisition…</a:t>
            </a:r>
          </a:p>
          <a:p>
            <a:r>
              <a:rPr lang="en-US" dirty="0"/>
              <a:t>…but less so for services currently done by </a:t>
            </a:r>
            <a:r>
              <a:rPr lang="en-US" dirty="0" err="1"/>
              <a:t>IoT</a:t>
            </a:r>
            <a:endParaRPr lang="en-US" dirty="0"/>
          </a:p>
          <a:p>
            <a:pPr lvl="1"/>
            <a:r>
              <a:rPr lang="en-US" dirty="0"/>
              <a:t>Speech recognition for voice commands to devices one exception</a:t>
            </a:r>
          </a:p>
          <a:p>
            <a:r>
              <a:rPr lang="en-US" dirty="0"/>
              <a:t>Better edge technology probably will not change this situation</a:t>
            </a:r>
          </a:p>
          <a:p>
            <a:r>
              <a:rPr lang="en-US" dirty="0"/>
              <a:t>Therefore edge computing unlikely to significantly impact privacy  </a:t>
            </a:r>
          </a:p>
        </p:txBody>
      </p:sp>
      <p:sp>
        <p:nvSpPr>
          <p:cNvPr id="4" name="Slide Number Placeholder 3">
            <a:extLst>
              <a:ext uri="{FF2B5EF4-FFF2-40B4-BE49-F238E27FC236}">
                <a16:creationId xmlns:a16="http://schemas.microsoft.com/office/drawing/2014/main" id="{D716A85D-3723-4ECF-806F-E428A51A104C}"/>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940820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Before the Edge</a:t>
            </a:r>
          </a:p>
        </p:txBody>
      </p:sp>
      <p:sp>
        <p:nvSpPr>
          <p:cNvPr id="2" name="Slide Number Placeholder 1">
            <a:extLst>
              <a:ext uri="{FF2B5EF4-FFF2-40B4-BE49-F238E27FC236}">
                <a16:creationId xmlns:a16="http://schemas.microsoft.com/office/drawing/2014/main" id="{92E32628-4D4F-41E2-BB7D-941388BF01B7}"/>
              </a:ext>
            </a:extLst>
          </p:cNvPr>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1820730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ML Analytics</a:t>
            </a:r>
          </a:p>
        </p:txBody>
      </p:sp>
      <p:sp>
        <p:nvSpPr>
          <p:cNvPr id="3" name="Content Placeholder 2"/>
          <p:cNvSpPr>
            <a:spLocks noGrp="1"/>
          </p:cNvSpPr>
          <p:nvPr>
            <p:ph idx="1"/>
          </p:nvPr>
        </p:nvSpPr>
        <p:spPr>
          <a:xfrm>
            <a:off x="646112" y="1496737"/>
            <a:ext cx="9403742" cy="4195481"/>
          </a:xfrm>
        </p:spPr>
        <p:txBody>
          <a:bodyPr/>
          <a:lstStyle/>
          <a:p>
            <a:r>
              <a:rPr lang="en-US" dirty="0"/>
              <a:t>Data Centers / HPC Installations</a:t>
            </a:r>
          </a:p>
          <a:p>
            <a:pPr lvl="1"/>
            <a:r>
              <a:rPr lang="en-US" dirty="0"/>
              <a:t>Economies of scale</a:t>
            </a:r>
          </a:p>
          <a:p>
            <a:r>
              <a:rPr lang="en-US" dirty="0"/>
              <a:t>Aggregation and Batching</a:t>
            </a:r>
          </a:p>
          <a:p>
            <a:pPr lvl="1"/>
            <a:r>
              <a:rPr lang="en-US" dirty="0"/>
              <a:t>Many queries/tasks can be processed together</a:t>
            </a:r>
          </a:p>
          <a:p>
            <a:pPr lvl="1"/>
            <a:r>
              <a:rPr lang="en-US" dirty="0"/>
              <a:t>Latency is balanced with batch size</a:t>
            </a:r>
          </a:p>
          <a:p>
            <a:r>
              <a:rPr lang="en-US" dirty="0"/>
              <a:t>Network Required</a:t>
            </a:r>
          </a:p>
          <a:p>
            <a:pPr lvl="1"/>
            <a:r>
              <a:rPr lang="en-US" dirty="0"/>
              <a:t>User data has to be sent to data center </a:t>
            </a:r>
          </a:p>
          <a:p>
            <a:pPr lvl="1"/>
            <a:r>
              <a:rPr lang="en-US" dirty="0"/>
              <a:t>“Internet of Things” unsurprisingly depends on the Internet</a:t>
            </a:r>
          </a:p>
        </p:txBody>
      </p:sp>
      <p:sp>
        <p:nvSpPr>
          <p:cNvPr id="4" name="Slide Number Placeholder 3">
            <a:extLst>
              <a:ext uri="{FF2B5EF4-FFF2-40B4-BE49-F238E27FC236}">
                <a16:creationId xmlns:a16="http://schemas.microsoft.com/office/drawing/2014/main" id="{EBDA434C-9750-47B7-83DF-2EC671FD01B5}"/>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426851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Business Models Regarding Personal Data</a:t>
            </a:r>
          </a:p>
        </p:txBody>
      </p:sp>
      <p:sp>
        <p:nvSpPr>
          <p:cNvPr id="3" name="Content Placeholder 2"/>
          <p:cNvSpPr>
            <a:spLocks noGrp="1"/>
          </p:cNvSpPr>
          <p:nvPr>
            <p:ph idx="1"/>
          </p:nvPr>
        </p:nvSpPr>
        <p:spPr/>
        <p:txBody>
          <a:bodyPr/>
          <a:lstStyle/>
          <a:p>
            <a:r>
              <a:rPr lang="en-US"/>
              <a:t>Buying Your Data</a:t>
            </a:r>
          </a:p>
          <a:p>
            <a:pPr lvl="1"/>
            <a:r>
              <a:rPr lang="en-US" dirty="0"/>
              <a:t>Amazon Prime Tracking</a:t>
            </a:r>
          </a:p>
          <a:p>
            <a:pPr lvl="1"/>
            <a:r>
              <a:rPr lang="en-US" dirty="0"/>
              <a:t>Google API deals</a:t>
            </a:r>
          </a:p>
          <a:p>
            <a:r>
              <a:rPr lang="en-US" dirty="0"/>
              <a:t>Bartering for Your Data</a:t>
            </a:r>
          </a:p>
          <a:p>
            <a:pPr lvl="1"/>
            <a:r>
              <a:rPr lang="en-US" dirty="0"/>
              <a:t>Services in Exchange for Your Data</a:t>
            </a:r>
          </a:p>
          <a:p>
            <a:pPr lvl="2"/>
            <a:r>
              <a:rPr lang="en-US" dirty="0"/>
              <a:t>Your location in exchange for mapping/routing</a:t>
            </a:r>
          </a:p>
          <a:p>
            <a:pPr lvl="2"/>
            <a:r>
              <a:rPr lang="en-US" dirty="0"/>
              <a:t>Your video  preferences in exchange for a YouTube video</a:t>
            </a:r>
          </a:p>
          <a:p>
            <a:pPr lvl="2"/>
            <a:r>
              <a:rPr lang="en-US" dirty="0"/>
              <a:t>Your query in exchange for search results</a:t>
            </a:r>
          </a:p>
          <a:p>
            <a:endParaRPr lang="en-US" dirty="0"/>
          </a:p>
        </p:txBody>
      </p:sp>
      <p:sp>
        <p:nvSpPr>
          <p:cNvPr id="4" name="Slide Number Placeholder 3">
            <a:extLst>
              <a:ext uri="{FF2B5EF4-FFF2-40B4-BE49-F238E27FC236}">
                <a16:creationId xmlns:a16="http://schemas.microsoft.com/office/drawing/2014/main" id="{D6F12984-6E15-4725-8F71-FCCA10577247}"/>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2204659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57905" y="2057571"/>
            <a:ext cx="10076190" cy="2742857"/>
          </a:xfrm>
          <a:prstGeom prst="rect">
            <a:avLst/>
          </a:prstGeom>
        </p:spPr>
      </p:pic>
      <p:pic>
        <p:nvPicPr>
          <p:cNvPr id="5" name="Picture 4"/>
          <p:cNvPicPr>
            <a:picLocks noChangeAspect="1"/>
          </p:cNvPicPr>
          <p:nvPr/>
        </p:nvPicPr>
        <p:blipFill>
          <a:blip r:embed="rId4"/>
          <a:stretch>
            <a:fillRect/>
          </a:stretch>
        </p:blipFill>
        <p:spPr>
          <a:xfrm>
            <a:off x="1057905" y="1238523"/>
            <a:ext cx="10076190" cy="819048"/>
          </a:xfrm>
          <a:prstGeom prst="rect">
            <a:avLst/>
          </a:prstGeom>
        </p:spPr>
      </p:pic>
      <p:pic>
        <p:nvPicPr>
          <p:cNvPr id="6" name="Picture 5"/>
          <p:cNvPicPr>
            <a:picLocks noChangeAspect="1"/>
          </p:cNvPicPr>
          <p:nvPr/>
        </p:nvPicPr>
        <p:blipFill>
          <a:blip r:embed="rId5"/>
          <a:stretch>
            <a:fillRect/>
          </a:stretch>
        </p:blipFill>
        <p:spPr>
          <a:xfrm>
            <a:off x="1057905" y="5029000"/>
            <a:ext cx="10076190" cy="1281484"/>
          </a:xfrm>
          <a:prstGeom prst="rect">
            <a:avLst/>
          </a:prstGeom>
        </p:spPr>
      </p:pic>
      <p:sp>
        <p:nvSpPr>
          <p:cNvPr id="7" name="Rectangle 6"/>
          <p:cNvSpPr/>
          <p:nvPr/>
        </p:nvSpPr>
        <p:spPr>
          <a:xfrm>
            <a:off x="2052320" y="5201920"/>
            <a:ext cx="6370320" cy="2946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4067914-2E41-43F3-96F5-807E25E88D9D}"/>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603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Sell Your Speech for 33% Off</a:t>
            </a:r>
          </a:p>
        </p:txBody>
      </p:sp>
      <p:pic>
        <p:nvPicPr>
          <p:cNvPr id="4" name="Picture 3"/>
          <p:cNvPicPr>
            <a:picLocks noChangeAspect="1"/>
          </p:cNvPicPr>
          <p:nvPr/>
        </p:nvPicPr>
        <p:blipFill>
          <a:blip r:embed="rId2"/>
          <a:stretch>
            <a:fillRect/>
          </a:stretch>
        </p:blipFill>
        <p:spPr>
          <a:xfrm>
            <a:off x="646110" y="1545997"/>
            <a:ext cx="10554417" cy="5049846"/>
          </a:xfrm>
          <a:prstGeom prst="rect">
            <a:avLst/>
          </a:prstGeom>
        </p:spPr>
      </p:pic>
      <p:sp>
        <p:nvSpPr>
          <p:cNvPr id="3" name="Slide Number Placeholder 2">
            <a:extLst>
              <a:ext uri="{FF2B5EF4-FFF2-40B4-BE49-F238E27FC236}">
                <a16:creationId xmlns:a16="http://schemas.microsoft.com/office/drawing/2014/main" id="{2AB45705-490A-4607-8A07-0FEA9DCDB41C}"/>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01634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6111" y="2051009"/>
            <a:ext cx="9498916" cy="4544833"/>
          </a:xfrm>
          <a:prstGeom prst="rect">
            <a:avLst/>
          </a:prstGeom>
        </p:spPr>
      </p:pic>
      <p:pic>
        <p:nvPicPr>
          <p:cNvPr id="3" name="Picture 2"/>
          <p:cNvPicPr>
            <a:picLocks noChangeAspect="1"/>
          </p:cNvPicPr>
          <p:nvPr/>
        </p:nvPicPr>
        <p:blipFill>
          <a:blip r:embed="rId3"/>
          <a:stretch>
            <a:fillRect/>
          </a:stretch>
        </p:blipFill>
        <p:spPr>
          <a:xfrm>
            <a:off x="646111" y="670784"/>
            <a:ext cx="8276190" cy="819048"/>
          </a:xfrm>
          <a:prstGeom prst="rect">
            <a:avLst/>
          </a:prstGeom>
          <a:ln w="50800">
            <a:solidFill>
              <a:srgbClr val="FF0000"/>
            </a:solidFill>
          </a:ln>
        </p:spPr>
      </p:pic>
      <p:sp>
        <p:nvSpPr>
          <p:cNvPr id="5" name="Rectangle 4"/>
          <p:cNvSpPr/>
          <p:nvPr/>
        </p:nvSpPr>
        <p:spPr>
          <a:xfrm>
            <a:off x="1090246" y="5287108"/>
            <a:ext cx="1781908" cy="1148862"/>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8CDD6866-5A3B-4D20-990F-14A79D3CC75F}"/>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1151783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5084</TotalTime>
  <Words>1317</Words>
  <Application>Microsoft Office PowerPoint</Application>
  <PresentationFormat>Widescreen</PresentationFormat>
  <Paragraphs>228</Paragraphs>
  <Slides>32</Slides>
  <Notes>10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맑은 고딕</vt:lpstr>
      <vt:lpstr>Arial</vt:lpstr>
      <vt:lpstr>Calibri</vt:lpstr>
      <vt:lpstr>Cambria</vt:lpstr>
      <vt:lpstr>Century Gothic</vt:lpstr>
      <vt:lpstr>Wingdings 3</vt:lpstr>
      <vt:lpstr>Ion</vt:lpstr>
      <vt:lpstr>Machine Learning at the Edge:  Impact on Analytics, Business, and Privacy</vt:lpstr>
      <vt:lpstr>Breakdown of Talk: 3… 2… 1…</vt:lpstr>
      <vt:lpstr>Project FIFEDOM: Concept</vt:lpstr>
      <vt:lpstr>Before the Edge</vt:lpstr>
      <vt:lpstr>Today’s ML Analytics</vt:lpstr>
      <vt:lpstr>Today’s Business Models Regarding Personal Data</vt:lpstr>
      <vt:lpstr>PowerPoint Presentation</vt:lpstr>
      <vt:lpstr>Sell Your Speech for 33% Off</vt:lpstr>
      <vt:lpstr>PowerPoint Presentation</vt:lpstr>
      <vt:lpstr>Today’s (Default) Privacy</vt:lpstr>
      <vt:lpstr>My Activity</vt:lpstr>
      <vt:lpstr>My Activity</vt:lpstr>
      <vt:lpstr>My Activity</vt:lpstr>
      <vt:lpstr>My Activity</vt:lpstr>
      <vt:lpstr>How Far Back</vt:lpstr>
      <vt:lpstr>Project FIFEDOM: Status Today</vt:lpstr>
      <vt:lpstr>Example Speech to Text: English</vt:lpstr>
      <vt:lpstr>Example Speech to Text: Korean</vt:lpstr>
      <vt:lpstr>After the Edge</vt:lpstr>
      <vt:lpstr>Edge Computing</vt:lpstr>
      <vt:lpstr>Where are the data collected ?</vt:lpstr>
      <vt:lpstr>State of the Art Edge Devices Huawei Ascend 310</vt:lpstr>
      <vt:lpstr>State of the Art Edge Devices Google Coral Board / Edge TPU</vt:lpstr>
      <vt:lpstr>State of the Art Edge Devices Nvidia Nano</vt:lpstr>
      <vt:lpstr>State of the Art Edge Devices SiPeed</vt:lpstr>
      <vt:lpstr>For What Can Edge Computing Be Used? </vt:lpstr>
      <vt:lpstr>Where Can Edge Computing Be Used: Complete Services</vt:lpstr>
      <vt:lpstr>Project FIFEDOM: Status Today</vt:lpstr>
      <vt:lpstr>Kaldi Speech to Text</vt:lpstr>
      <vt:lpstr>Example Speech to Text: English</vt:lpstr>
      <vt:lpstr>FIFEDOM Results</vt:lpstr>
      <vt:lpstr>Summary</vt:lpstr>
    </vt:vector>
  </TitlesOfParts>
  <Company>LPS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Neuromorphic Computing 101</dc:title>
  <dc:creator>Krieger, Christopher</dc:creator>
  <cp:lastModifiedBy>Krieger, Christopher</cp:lastModifiedBy>
  <cp:revision>362</cp:revision>
  <dcterms:created xsi:type="dcterms:W3CDTF">2018-07-31T20:39:05Z</dcterms:created>
  <dcterms:modified xsi:type="dcterms:W3CDTF">2019-12-17T12:09:47Z</dcterms:modified>
</cp:coreProperties>
</file>